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webextensions/webextension1.xml" ContentType="application/vnd.ms-office.webextension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webextensions/webextension2.xml" ContentType="application/vnd.ms-office.webextension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webextensions/webextension3.xml" ContentType="application/vnd.ms-office.webextension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sldIdLst>
    <p:sldId id="257" r:id="rId2"/>
    <p:sldId id="464" r:id="rId3"/>
    <p:sldId id="465" r:id="rId4"/>
    <p:sldId id="449" r:id="rId5"/>
    <p:sldId id="428" r:id="rId6"/>
    <p:sldId id="430" r:id="rId7"/>
    <p:sldId id="431" r:id="rId8"/>
    <p:sldId id="258" r:id="rId9"/>
    <p:sldId id="256" r:id="rId10"/>
    <p:sldId id="489" r:id="rId11"/>
    <p:sldId id="450" r:id="rId12"/>
    <p:sldId id="288" r:id="rId13"/>
    <p:sldId id="474" r:id="rId14"/>
    <p:sldId id="434" r:id="rId15"/>
    <p:sldId id="486" r:id="rId16"/>
    <p:sldId id="435" r:id="rId17"/>
    <p:sldId id="475" r:id="rId18"/>
    <p:sldId id="477" r:id="rId19"/>
    <p:sldId id="479" r:id="rId20"/>
    <p:sldId id="488" r:id="rId21"/>
    <p:sldId id="480" r:id="rId22"/>
    <p:sldId id="487" r:id="rId23"/>
    <p:sldId id="473" r:id="rId24"/>
    <p:sldId id="436" r:id="rId25"/>
    <p:sldId id="471" r:id="rId26"/>
    <p:sldId id="470" r:id="rId27"/>
    <p:sldId id="478" r:id="rId28"/>
    <p:sldId id="468" r:id="rId29"/>
    <p:sldId id="501" r:id="rId30"/>
    <p:sldId id="472" r:id="rId31"/>
    <p:sldId id="447" r:id="rId32"/>
    <p:sldId id="494" r:id="rId33"/>
    <p:sldId id="495" r:id="rId34"/>
    <p:sldId id="496" r:id="rId35"/>
    <p:sldId id="497" r:id="rId36"/>
    <p:sldId id="437" r:id="rId37"/>
    <p:sldId id="439" r:id="rId38"/>
    <p:sldId id="457" r:id="rId39"/>
    <p:sldId id="448" r:id="rId40"/>
    <p:sldId id="491" r:id="rId41"/>
    <p:sldId id="485" r:id="rId42"/>
    <p:sldId id="502" r:id="rId43"/>
    <p:sldId id="498" r:id="rId44"/>
    <p:sldId id="499" r:id="rId45"/>
    <p:sldId id="500" r:id="rId46"/>
    <p:sldId id="476" r:id="rId47"/>
    <p:sldId id="458" r:id="rId48"/>
    <p:sldId id="459" r:id="rId49"/>
    <p:sldId id="463" r:id="rId50"/>
    <p:sldId id="461" r:id="rId51"/>
    <p:sldId id="462" r:id="rId52"/>
    <p:sldId id="493" r:id="rId53"/>
    <p:sldId id="451" r:id="rId54"/>
    <p:sldId id="484" r:id="rId55"/>
    <p:sldId id="454" r:id="rId56"/>
    <p:sldId id="455" r:id="rId57"/>
    <p:sldId id="483" r:id="rId58"/>
    <p:sldId id="287" r:id="rId59"/>
  </p:sldIdLst>
  <p:sldSz cx="18288000" cy="10287000"/>
  <p:notesSz cx="6858000" cy="9144000"/>
  <p:embeddedFontLst>
    <p:embeddedFont>
      <p:font typeface="맑은 고딕" panose="020B0503020000020004" pitchFamily="34" charset="-127"/>
      <p:regular r:id="rId61"/>
      <p:bold r:id="rId62"/>
    </p:embeddedFont>
    <p:embeddedFont>
      <p:font typeface="Pretendard" panose="02000503000000020004" pitchFamily="2" charset="-127"/>
      <p:regular r:id="rId63"/>
      <p:bold r:id="rId64"/>
    </p:embeddedFont>
    <p:embeddedFont>
      <p:font typeface="Pretendard Black" panose="02000503000000020004" pitchFamily="2" charset="-127"/>
      <p:bold r:id="rId65"/>
    </p:embeddedFont>
    <p:embeddedFont>
      <p:font typeface="Pretendard ExtraBold" panose="02000503000000020004" pitchFamily="2" charset="-127"/>
      <p:bold r:id="rId66"/>
    </p:embeddedFont>
    <p:embeddedFont>
      <p:font typeface="Pretendard Light" panose="02000403000000020004" pitchFamily="2" charset="-127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E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A107856-5554-42FB-B03E-39F5DBC370BA}" styleName="보통 스타일 4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5" autoAdjust="0"/>
    <p:restoredTop sz="70445" autoAdjust="0"/>
  </p:normalViewPr>
  <p:slideViewPr>
    <p:cSldViewPr>
      <p:cViewPr varScale="1">
        <p:scale>
          <a:sx n="55" d="100"/>
          <a:sy n="55" d="100"/>
        </p:scale>
        <p:origin x="180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2125B5-9DD1-4945-868F-4D5217EB3F2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7656CB-1ABF-47CB-8154-48519F66F274}">
      <dgm:prSet/>
      <dgm:spPr>
        <a:solidFill>
          <a:srgbClr val="0AE4AF"/>
        </a:solidFill>
      </dgm:spPr>
      <dgm:t>
        <a:bodyPr/>
        <a:lstStyle/>
        <a:p>
          <a:r>
            <a:rPr lang="ko-KR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센서</a:t>
          </a:r>
          <a:r>
            <a:rPr 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,</a:t>
          </a:r>
          <a:r>
            <a:rPr lang="ko-KR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 </a:t>
          </a:r>
          <a:r>
            <a:rPr 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LED,</a:t>
          </a:r>
          <a:r>
            <a: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 </a:t>
          </a:r>
          <a:r>
            <a:rPr lang="ko-KR" altLang="en-US" b="1" dirty="0" err="1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부저</a:t>
          </a:r>
          <a:r>
            <a:rPr lang="en-US" altLang="ko-KR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,</a:t>
          </a:r>
          <a:r>
            <a:rPr 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 </a:t>
          </a:r>
          <a:r>
            <a:rPr lang="ko-KR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모듈들을 초기화한다</a:t>
          </a:r>
          <a:endParaRPr lang="en-US" b="1" dirty="0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1BAA4C79-9772-49FC-A6E4-9E7674FBFDEC}" type="parTrans" cxnId="{013BE62C-9F0B-4C6C-8DF4-6706AFA9C6AE}">
      <dgm:prSet/>
      <dgm:spPr/>
      <dgm:t>
        <a:bodyPr/>
        <a:lstStyle/>
        <a:p>
          <a:endParaRPr lang="en-US"/>
        </a:p>
      </dgm:t>
    </dgm:pt>
    <dgm:pt modelId="{5FDB8EF2-29CF-4D4F-94D1-A59AAAB8E3CF}" type="sibTrans" cxnId="{013BE62C-9F0B-4C6C-8DF4-6706AFA9C6AE}">
      <dgm:prSet/>
      <dgm:spPr/>
      <dgm:t>
        <a:bodyPr/>
        <a:lstStyle/>
        <a:p>
          <a:endParaRPr lang="en-US"/>
        </a:p>
      </dgm:t>
    </dgm:pt>
    <dgm:pt modelId="{BEAE7706-2886-49C2-AC5A-54BA3863230C}">
      <dgm:prSet/>
      <dgm:spPr>
        <a:solidFill>
          <a:srgbClr val="0AE4AF"/>
        </a:solidFill>
      </dgm:spPr>
      <dgm:t>
        <a:bodyPr/>
        <a:lstStyle/>
        <a:p>
          <a:r>
            <a:rPr lang="ko-KR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초기화를 성공하면 불빛을 출력한다</a:t>
          </a:r>
          <a:endParaRPr lang="en-US" b="1" dirty="0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E3D83BB2-9D52-4E55-AA57-A9B9B80F74F4}" type="parTrans" cxnId="{E69A584D-473C-4679-BC74-09E745EEEC43}">
      <dgm:prSet/>
      <dgm:spPr/>
      <dgm:t>
        <a:bodyPr/>
        <a:lstStyle/>
        <a:p>
          <a:endParaRPr lang="en-US"/>
        </a:p>
      </dgm:t>
    </dgm:pt>
    <dgm:pt modelId="{DA4CC268-08CF-43AB-AAC3-273E8921A45D}" type="sibTrans" cxnId="{E69A584D-473C-4679-BC74-09E745EEEC43}">
      <dgm:prSet/>
      <dgm:spPr/>
      <dgm:t>
        <a:bodyPr/>
        <a:lstStyle/>
        <a:p>
          <a:endParaRPr lang="en-US"/>
        </a:p>
      </dgm:t>
    </dgm:pt>
    <dgm:pt modelId="{828A41BA-00A6-4ED2-84C4-8C6CEC9EAA9A}">
      <dgm:prSet/>
      <dgm:spPr>
        <a:solidFill>
          <a:srgbClr val="0AE4AF"/>
        </a:solidFill>
      </dgm:spPr>
      <dgm:t>
        <a:bodyPr/>
        <a:lstStyle/>
        <a:p>
          <a:r>
            <a:rPr lang="ko-KR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초기화가 잘 될 수 있게 가만히 놔</a:t>
          </a:r>
          <a:r>
            <a:rPr lang="ko-KR" altLang="en-US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둔다</a:t>
          </a:r>
          <a:r>
            <a:rPr lang="ko-KR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 </a:t>
          </a:r>
          <a:endParaRPr lang="en-US" b="1" dirty="0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324E4BB2-EFA6-4812-960B-BF3DDB4186BD}" type="parTrans" cxnId="{988697AE-BA10-4CCE-AF56-FAEC6A8FB419}">
      <dgm:prSet/>
      <dgm:spPr/>
      <dgm:t>
        <a:bodyPr/>
        <a:lstStyle/>
        <a:p>
          <a:endParaRPr lang="en-US"/>
        </a:p>
      </dgm:t>
    </dgm:pt>
    <dgm:pt modelId="{B392100D-E7B5-4FB3-8279-A7D9EFF1188E}" type="sibTrans" cxnId="{988697AE-BA10-4CCE-AF56-FAEC6A8FB419}">
      <dgm:prSet/>
      <dgm:spPr/>
      <dgm:t>
        <a:bodyPr/>
        <a:lstStyle/>
        <a:p>
          <a:endParaRPr lang="en-US"/>
        </a:p>
      </dgm:t>
    </dgm:pt>
    <dgm:pt modelId="{D9529070-EF53-904B-BFBE-B42A70395055}" type="pres">
      <dgm:prSet presAssocID="{402125B5-9DD1-4945-868F-4D5217EB3F20}" presName="Name0" presStyleCnt="0">
        <dgm:presLayoutVars>
          <dgm:dir/>
          <dgm:animLvl val="lvl"/>
          <dgm:resizeHandles val="exact"/>
        </dgm:presLayoutVars>
      </dgm:prSet>
      <dgm:spPr/>
    </dgm:pt>
    <dgm:pt modelId="{3DE219EE-218F-384C-B820-96DAD20FE16C}" type="pres">
      <dgm:prSet presAssocID="{E27656CB-1ABF-47CB-8154-48519F66F274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0C31FBF-E62C-5243-A443-7C8F2AED624B}" type="pres">
      <dgm:prSet presAssocID="{5FDB8EF2-29CF-4D4F-94D1-A59AAAB8E3CF}" presName="parTxOnlySpace" presStyleCnt="0"/>
      <dgm:spPr/>
    </dgm:pt>
    <dgm:pt modelId="{5586CF82-E42C-494C-BAE1-0FD7E88EDDBD}" type="pres">
      <dgm:prSet presAssocID="{BEAE7706-2886-49C2-AC5A-54BA3863230C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693C8991-5ECA-2B46-A770-ADBEA81AD50D}" type="pres">
      <dgm:prSet presAssocID="{DA4CC268-08CF-43AB-AAC3-273E8921A45D}" presName="parTxOnlySpace" presStyleCnt="0"/>
      <dgm:spPr/>
    </dgm:pt>
    <dgm:pt modelId="{1C3E176B-614C-0145-ACFE-3B3736A21FFE}" type="pres">
      <dgm:prSet presAssocID="{828A41BA-00A6-4ED2-84C4-8C6CEC9EAA9A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B3CEE2B-F8B6-7A42-90E3-CD137C3F05B2}" type="presOf" srcId="{BEAE7706-2886-49C2-AC5A-54BA3863230C}" destId="{5586CF82-E42C-494C-BAE1-0FD7E88EDDBD}" srcOrd="0" destOrd="0" presId="urn:microsoft.com/office/officeart/2005/8/layout/chevron1"/>
    <dgm:cxn modelId="{013BE62C-9F0B-4C6C-8DF4-6706AFA9C6AE}" srcId="{402125B5-9DD1-4945-868F-4D5217EB3F20}" destId="{E27656CB-1ABF-47CB-8154-48519F66F274}" srcOrd="0" destOrd="0" parTransId="{1BAA4C79-9772-49FC-A6E4-9E7674FBFDEC}" sibTransId="{5FDB8EF2-29CF-4D4F-94D1-A59AAAB8E3CF}"/>
    <dgm:cxn modelId="{E69A584D-473C-4679-BC74-09E745EEEC43}" srcId="{402125B5-9DD1-4945-868F-4D5217EB3F20}" destId="{BEAE7706-2886-49C2-AC5A-54BA3863230C}" srcOrd="1" destOrd="0" parTransId="{E3D83BB2-9D52-4E55-AA57-A9B9B80F74F4}" sibTransId="{DA4CC268-08CF-43AB-AAC3-273E8921A45D}"/>
    <dgm:cxn modelId="{7892938A-FF44-064B-9047-707567826133}" type="presOf" srcId="{E27656CB-1ABF-47CB-8154-48519F66F274}" destId="{3DE219EE-218F-384C-B820-96DAD20FE16C}" srcOrd="0" destOrd="0" presId="urn:microsoft.com/office/officeart/2005/8/layout/chevron1"/>
    <dgm:cxn modelId="{988697AE-BA10-4CCE-AF56-FAEC6A8FB419}" srcId="{402125B5-9DD1-4945-868F-4D5217EB3F20}" destId="{828A41BA-00A6-4ED2-84C4-8C6CEC9EAA9A}" srcOrd="2" destOrd="0" parTransId="{324E4BB2-EFA6-4812-960B-BF3DDB4186BD}" sibTransId="{B392100D-E7B5-4FB3-8279-A7D9EFF1188E}"/>
    <dgm:cxn modelId="{667F0EF0-9F00-DE41-8D79-5D41E60A82FC}" type="presOf" srcId="{402125B5-9DD1-4945-868F-4D5217EB3F20}" destId="{D9529070-EF53-904B-BFBE-B42A70395055}" srcOrd="0" destOrd="0" presId="urn:microsoft.com/office/officeart/2005/8/layout/chevron1"/>
    <dgm:cxn modelId="{BD3C12F4-42DC-F740-B7E5-EF949BEDB6C8}" type="presOf" srcId="{828A41BA-00A6-4ED2-84C4-8C6CEC9EAA9A}" destId="{1C3E176B-614C-0145-ACFE-3B3736A21FFE}" srcOrd="0" destOrd="0" presId="urn:microsoft.com/office/officeart/2005/8/layout/chevron1"/>
    <dgm:cxn modelId="{B8F8E3C0-3A46-5B4D-9113-921440879886}" type="presParOf" srcId="{D9529070-EF53-904B-BFBE-B42A70395055}" destId="{3DE219EE-218F-384C-B820-96DAD20FE16C}" srcOrd="0" destOrd="0" presId="urn:microsoft.com/office/officeart/2005/8/layout/chevron1"/>
    <dgm:cxn modelId="{AE145F3E-A349-684D-89CF-927C476CB40D}" type="presParOf" srcId="{D9529070-EF53-904B-BFBE-B42A70395055}" destId="{40C31FBF-E62C-5243-A443-7C8F2AED624B}" srcOrd="1" destOrd="0" presId="urn:microsoft.com/office/officeart/2005/8/layout/chevron1"/>
    <dgm:cxn modelId="{38F8FF05-67FB-784D-9FFD-C53FF7381122}" type="presParOf" srcId="{D9529070-EF53-904B-BFBE-B42A70395055}" destId="{5586CF82-E42C-494C-BAE1-0FD7E88EDDBD}" srcOrd="2" destOrd="0" presId="urn:microsoft.com/office/officeart/2005/8/layout/chevron1"/>
    <dgm:cxn modelId="{6E3FB69B-0D58-DC44-90C3-83B3DD35A62D}" type="presParOf" srcId="{D9529070-EF53-904B-BFBE-B42A70395055}" destId="{693C8991-5ECA-2B46-A770-ADBEA81AD50D}" srcOrd="3" destOrd="0" presId="urn:microsoft.com/office/officeart/2005/8/layout/chevron1"/>
    <dgm:cxn modelId="{C54BCF95-D108-D949-A1D6-DCF47CE6E805}" type="presParOf" srcId="{D9529070-EF53-904B-BFBE-B42A70395055}" destId="{1C3E176B-614C-0145-ACFE-3B3736A21FFE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8F3785-C0EC-414E-98F3-1A265C981A0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928C7C-2B8A-4A4F-8B92-20066D53BC65}">
      <dgm:prSet/>
      <dgm:spPr>
        <a:solidFill>
          <a:srgbClr val="0AE4AF"/>
        </a:solidFill>
      </dgm:spPr>
      <dgm:t>
        <a:bodyPr/>
        <a:lstStyle/>
        <a:p>
          <a:r>
            <a:rPr lang="ko-KR" b="1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스위치를 길게 누르면 캘리브레이션을 시작한다</a:t>
          </a:r>
          <a:endParaRPr lang="en-US" b="1" dirty="0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BD69B0BF-9603-4363-9E10-52D93CE45E5D}" type="parTrans" cxnId="{0EA4299C-5146-490F-841C-B6FE5BF1F13A}">
      <dgm:prSet/>
      <dgm:spPr/>
      <dgm:t>
        <a:bodyPr/>
        <a:lstStyle/>
        <a:p>
          <a:endParaRPr lang="en-US" b="1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FCDDFB1F-AFBC-421B-9D13-2EFF54B66554}" type="sibTrans" cxnId="{0EA4299C-5146-490F-841C-B6FE5BF1F13A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endParaRPr lang="en-US" b="1">
            <a:solidFill>
              <a:sysClr val="windowText" lastClr="00000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294E6075-25CE-404D-A661-E31B63F9D47B}">
      <dgm:prSet/>
      <dgm:spPr>
        <a:solidFill>
          <a:srgbClr val="0AE4AF"/>
        </a:solidFill>
      </dgm:spPr>
      <dgm:t>
        <a:bodyPr/>
        <a:lstStyle/>
        <a:p>
          <a:r>
            <a:rPr lang="ko-KR" b="1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손의 기본 저항값을 측정한다</a:t>
          </a:r>
          <a:endParaRPr lang="en-US" b="1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20F56442-6203-494A-9367-4813C160D9F3}" type="parTrans" cxnId="{D1CD878A-FD67-4D3D-A5AC-9A8C40B1B17F}">
      <dgm:prSet/>
      <dgm:spPr/>
      <dgm:t>
        <a:bodyPr/>
        <a:lstStyle/>
        <a:p>
          <a:endParaRPr lang="en-US" b="1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0E35A16E-7753-4BFF-8D60-D38C523B816E}" type="sibTrans" cxnId="{D1CD878A-FD67-4D3D-A5AC-9A8C40B1B17F}">
      <dgm:prSet/>
      <dgm:spPr>
        <a:solidFill>
          <a:schemeClr val="tx1">
            <a:alpha val="90000"/>
          </a:schemeClr>
        </a:solidFill>
      </dgm:spPr>
      <dgm:t>
        <a:bodyPr/>
        <a:lstStyle/>
        <a:p>
          <a:endParaRPr lang="en-US" b="1">
            <a:solidFill>
              <a:sysClr val="windowText" lastClr="00000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FD25957B-34BD-4FDC-B75C-3892BCC54558}">
      <dgm:prSet/>
      <dgm:spPr>
        <a:solidFill>
          <a:srgbClr val="0AE4AF"/>
        </a:solidFill>
      </dgm:spPr>
      <dgm:t>
        <a:bodyPr/>
        <a:lstStyle/>
        <a:p>
          <a:r>
            <a:rPr lang="ko-KR" b="1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측정한 기본 저항값을 기준으로 거짓말 여부를 판단할 수 있다</a:t>
          </a:r>
          <a:endParaRPr lang="en-US" b="1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2C573E35-C157-471C-9B83-F59AA9B96833}" type="parTrans" cxnId="{D54C7E2A-08C4-4F66-8C62-5748D7727E79}">
      <dgm:prSet/>
      <dgm:spPr/>
      <dgm:t>
        <a:bodyPr/>
        <a:lstStyle/>
        <a:p>
          <a:endParaRPr lang="en-US" b="1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58E87827-AAD4-4CE5-BE95-BEEED5F8C883}" type="sibTrans" cxnId="{D54C7E2A-08C4-4F66-8C62-5748D7727E79}">
      <dgm:prSet/>
      <dgm:spPr/>
      <dgm:t>
        <a:bodyPr/>
        <a:lstStyle/>
        <a:p>
          <a:endParaRPr lang="en-US" b="1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F42836CD-A613-2A48-A8ED-F7E912F89194}" type="pres">
      <dgm:prSet presAssocID="{D98F3785-C0EC-414E-98F3-1A265C981A09}" presName="outerComposite" presStyleCnt="0">
        <dgm:presLayoutVars>
          <dgm:chMax val="5"/>
          <dgm:dir/>
          <dgm:resizeHandles val="exact"/>
        </dgm:presLayoutVars>
      </dgm:prSet>
      <dgm:spPr/>
    </dgm:pt>
    <dgm:pt modelId="{A29E484B-939A-724D-BD25-6E63DC34063F}" type="pres">
      <dgm:prSet presAssocID="{D98F3785-C0EC-414E-98F3-1A265C981A09}" presName="dummyMaxCanvas" presStyleCnt="0">
        <dgm:presLayoutVars/>
      </dgm:prSet>
      <dgm:spPr/>
    </dgm:pt>
    <dgm:pt modelId="{6374D982-97F0-C943-A5CB-8A814E197105}" type="pres">
      <dgm:prSet presAssocID="{D98F3785-C0EC-414E-98F3-1A265C981A09}" presName="ThreeNodes_1" presStyleLbl="node1" presStyleIdx="0" presStyleCnt="3" custLinFactNeighborX="-27811" custLinFactNeighborY="-20609">
        <dgm:presLayoutVars>
          <dgm:bulletEnabled val="1"/>
        </dgm:presLayoutVars>
      </dgm:prSet>
      <dgm:spPr/>
    </dgm:pt>
    <dgm:pt modelId="{5035463F-8C25-5347-B304-C3E316D219A1}" type="pres">
      <dgm:prSet presAssocID="{D98F3785-C0EC-414E-98F3-1A265C981A09}" presName="ThreeNodes_2" presStyleLbl="node1" presStyleIdx="1" presStyleCnt="3">
        <dgm:presLayoutVars>
          <dgm:bulletEnabled val="1"/>
        </dgm:presLayoutVars>
      </dgm:prSet>
      <dgm:spPr/>
    </dgm:pt>
    <dgm:pt modelId="{CC338826-11D5-9748-8C01-DAF420EA9313}" type="pres">
      <dgm:prSet presAssocID="{D98F3785-C0EC-414E-98F3-1A265C981A09}" presName="ThreeNodes_3" presStyleLbl="node1" presStyleIdx="2" presStyleCnt="3">
        <dgm:presLayoutVars>
          <dgm:bulletEnabled val="1"/>
        </dgm:presLayoutVars>
      </dgm:prSet>
      <dgm:spPr/>
    </dgm:pt>
    <dgm:pt modelId="{31FEED31-8CA5-6645-934C-FE9A6B7CB60C}" type="pres">
      <dgm:prSet presAssocID="{D98F3785-C0EC-414E-98F3-1A265C981A09}" presName="ThreeConn_1-2" presStyleLbl="fgAccFollowNode1" presStyleIdx="0" presStyleCnt="2">
        <dgm:presLayoutVars>
          <dgm:bulletEnabled val="1"/>
        </dgm:presLayoutVars>
      </dgm:prSet>
      <dgm:spPr/>
    </dgm:pt>
    <dgm:pt modelId="{6EF3600D-7BE5-234E-AE4A-14EC52AFA7BB}" type="pres">
      <dgm:prSet presAssocID="{D98F3785-C0EC-414E-98F3-1A265C981A09}" presName="ThreeConn_2-3" presStyleLbl="fgAccFollowNode1" presStyleIdx="1" presStyleCnt="2">
        <dgm:presLayoutVars>
          <dgm:bulletEnabled val="1"/>
        </dgm:presLayoutVars>
      </dgm:prSet>
      <dgm:spPr/>
    </dgm:pt>
    <dgm:pt modelId="{50466B91-B3B1-F042-8DE9-74856BAEDC4D}" type="pres">
      <dgm:prSet presAssocID="{D98F3785-C0EC-414E-98F3-1A265C981A09}" presName="ThreeNodes_1_text" presStyleLbl="node1" presStyleIdx="2" presStyleCnt="3">
        <dgm:presLayoutVars>
          <dgm:bulletEnabled val="1"/>
        </dgm:presLayoutVars>
      </dgm:prSet>
      <dgm:spPr/>
    </dgm:pt>
    <dgm:pt modelId="{13B8F322-E486-6847-9CDB-110E04387681}" type="pres">
      <dgm:prSet presAssocID="{D98F3785-C0EC-414E-98F3-1A265C981A09}" presName="ThreeNodes_2_text" presStyleLbl="node1" presStyleIdx="2" presStyleCnt="3">
        <dgm:presLayoutVars>
          <dgm:bulletEnabled val="1"/>
        </dgm:presLayoutVars>
      </dgm:prSet>
      <dgm:spPr/>
    </dgm:pt>
    <dgm:pt modelId="{77C197F0-6CC9-6942-9A6F-F88376581B48}" type="pres">
      <dgm:prSet presAssocID="{D98F3785-C0EC-414E-98F3-1A265C981A0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2EC81F0E-A1B4-654D-9199-2D0E31FF0F43}" type="presOf" srcId="{0E35A16E-7753-4BFF-8D60-D38C523B816E}" destId="{6EF3600D-7BE5-234E-AE4A-14EC52AFA7BB}" srcOrd="0" destOrd="0" presId="urn:microsoft.com/office/officeart/2005/8/layout/vProcess5"/>
    <dgm:cxn modelId="{D54C7E2A-08C4-4F66-8C62-5748D7727E79}" srcId="{D98F3785-C0EC-414E-98F3-1A265C981A09}" destId="{FD25957B-34BD-4FDC-B75C-3892BCC54558}" srcOrd="2" destOrd="0" parTransId="{2C573E35-C157-471C-9B83-F59AA9B96833}" sibTransId="{58E87827-AAD4-4CE5-BE95-BEEED5F8C883}"/>
    <dgm:cxn modelId="{CE99052E-8A24-7947-A026-893D33E35516}" type="presOf" srcId="{FD25957B-34BD-4FDC-B75C-3892BCC54558}" destId="{CC338826-11D5-9748-8C01-DAF420EA9313}" srcOrd="0" destOrd="0" presId="urn:microsoft.com/office/officeart/2005/8/layout/vProcess5"/>
    <dgm:cxn modelId="{32174257-D62A-444C-8273-98DB0E618760}" type="presOf" srcId="{23928C7C-2B8A-4A4F-8B92-20066D53BC65}" destId="{6374D982-97F0-C943-A5CB-8A814E197105}" srcOrd="0" destOrd="0" presId="urn:microsoft.com/office/officeart/2005/8/layout/vProcess5"/>
    <dgm:cxn modelId="{DDC32081-89F5-C841-BA3D-E7469AFA0176}" type="presOf" srcId="{D98F3785-C0EC-414E-98F3-1A265C981A09}" destId="{F42836CD-A613-2A48-A8ED-F7E912F89194}" srcOrd="0" destOrd="0" presId="urn:microsoft.com/office/officeart/2005/8/layout/vProcess5"/>
    <dgm:cxn modelId="{D1CD878A-FD67-4D3D-A5AC-9A8C40B1B17F}" srcId="{D98F3785-C0EC-414E-98F3-1A265C981A09}" destId="{294E6075-25CE-404D-A661-E31B63F9D47B}" srcOrd="1" destOrd="0" parTransId="{20F56442-6203-494A-9367-4813C160D9F3}" sibTransId="{0E35A16E-7753-4BFF-8D60-D38C523B816E}"/>
    <dgm:cxn modelId="{0EA4299C-5146-490F-841C-B6FE5BF1F13A}" srcId="{D98F3785-C0EC-414E-98F3-1A265C981A09}" destId="{23928C7C-2B8A-4A4F-8B92-20066D53BC65}" srcOrd="0" destOrd="0" parTransId="{BD69B0BF-9603-4363-9E10-52D93CE45E5D}" sibTransId="{FCDDFB1F-AFBC-421B-9D13-2EFF54B66554}"/>
    <dgm:cxn modelId="{853FD2CF-262C-0548-97A0-58041D12EB79}" type="presOf" srcId="{23928C7C-2B8A-4A4F-8B92-20066D53BC65}" destId="{50466B91-B3B1-F042-8DE9-74856BAEDC4D}" srcOrd="1" destOrd="0" presId="urn:microsoft.com/office/officeart/2005/8/layout/vProcess5"/>
    <dgm:cxn modelId="{823539EA-E26B-954F-A238-8CA5DD497C93}" type="presOf" srcId="{294E6075-25CE-404D-A661-E31B63F9D47B}" destId="{5035463F-8C25-5347-B304-C3E316D219A1}" srcOrd="0" destOrd="0" presId="urn:microsoft.com/office/officeart/2005/8/layout/vProcess5"/>
    <dgm:cxn modelId="{2C716AEC-D73A-3848-AE15-D7FD217E9BE4}" type="presOf" srcId="{294E6075-25CE-404D-A661-E31B63F9D47B}" destId="{13B8F322-E486-6847-9CDB-110E04387681}" srcOrd="1" destOrd="0" presId="urn:microsoft.com/office/officeart/2005/8/layout/vProcess5"/>
    <dgm:cxn modelId="{CE8891F3-08C3-D94B-99A7-CE72886396E9}" type="presOf" srcId="{FD25957B-34BD-4FDC-B75C-3892BCC54558}" destId="{77C197F0-6CC9-6942-9A6F-F88376581B48}" srcOrd="1" destOrd="0" presId="urn:microsoft.com/office/officeart/2005/8/layout/vProcess5"/>
    <dgm:cxn modelId="{C19BFAF8-F63B-0647-A869-5B733DB488E7}" type="presOf" srcId="{FCDDFB1F-AFBC-421B-9D13-2EFF54B66554}" destId="{31FEED31-8CA5-6645-934C-FE9A6B7CB60C}" srcOrd="0" destOrd="0" presId="urn:microsoft.com/office/officeart/2005/8/layout/vProcess5"/>
    <dgm:cxn modelId="{5F03F5DE-DB39-CD42-A14B-B946D5815595}" type="presParOf" srcId="{F42836CD-A613-2A48-A8ED-F7E912F89194}" destId="{A29E484B-939A-724D-BD25-6E63DC34063F}" srcOrd="0" destOrd="0" presId="urn:microsoft.com/office/officeart/2005/8/layout/vProcess5"/>
    <dgm:cxn modelId="{2C8F9B17-E5E2-B845-B65B-C9FE3C6F0C94}" type="presParOf" srcId="{F42836CD-A613-2A48-A8ED-F7E912F89194}" destId="{6374D982-97F0-C943-A5CB-8A814E197105}" srcOrd="1" destOrd="0" presId="urn:microsoft.com/office/officeart/2005/8/layout/vProcess5"/>
    <dgm:cxn modelId="{C40664C1-5279-B748-8A93-FAA7F24732B1}" type="presParOf" srcId="{F42836CD-A613-2A48-A8ED-F7E912F89194}" destId="{5035463F-8C25-5347-B304-C3E316D219A1}" srcOrd="2" destOrd="0" presId="urn:microsoft.com/office/officeart/2005/8/layout/vProcess5"/>
    <dgm:cxn modelId="{86DC5A49-F9B5-2B4D-BBB4-A9B331B7980A}" type="presParOf" srcId="{F42836CD-A613-2A48-A8ED-F7E912F89194}" destId="{CC338826-11D5-9748-8C01-DAF420EA9313}" srcOrd="3" destOrd="0" presId="urn:microsoft.com/office/officeart/2005/8/layout/vProcess5"/>
    <dgm:cxn modelId="{BD67E6E1-1C64-D642-AE4B-E9FDBBA0D0BA}" type="presParOf" srcId="{F42836CD-A613-2A48-A8ED-F7E912F89194}" destId="{31FEED31-8CA5-6645-934C-FE9A6B7CB60C}" srcOrd="4" destOrd="0" presId="urn:microsoft.com/office/officeart/2005/8/layout/vProcess5"/>
    <dgm:cxn modelId="{6356122D-2D07-654A-85B0-FA8E6121CEDF}" type="presParOf" srcId="{F42836CD-A613-2A48-A8ED-F7E912F89194}" destId="{6EF3600D-7BE5-234E-AE4A-14EC52AFA7BB}" srcOrd="5" destOrd="0" presId="urn:microsoft.com/office/officeart/2005/8/layout/vProcess5"/>
    <dgm:cxn modelId="{1100D4D5-C084-D945-B889-DFA0EBBC3B0F}" type="presParOf" srcId="{F42836CD-A613-2A48-A8ED-F7E912F89194}" destId="{50466B91-B3B1-F042-8DE9-74856BAEDC4D}" srcOrd="6" destOrd="0" presId="urn:microsoft.com/office/officeart/2005/8/layout/vProcess5"/>
    <dgm:cxn modelId="{51BBB913-2974-D347-9211-F12218A5441D}" type="presParOf" srcId="{F42836CD-A613-2A48-A8ED-F7E912F89194}" destId="{13B8F322-E486-6847-9CDB-110E04387681}" srcOrd="7" destOrd="0" presId="urn:microsoft.com/office/officeart/2005/8/layout/vProcess5"/>
    <dgm:cxn modelId="{BF75D7DC-76F3-0A4D-8F16-8B5AB0CA05D8}" type="presParOf" srcId="{F42836CD-A613-2A48-A8ED-F7E912F89194}" destId="{77C197F0-6CC9-6942-9A6F-F88376581B48}" srcOrd="8" destOrd="0" presId="urn:microsoft.com/office/officeart/2005/8/layout/vProcess5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87A2CB-E406-418F-9ACA-760F152761F6}" type="doc">
      <dgm:prSet loTypeId="urn:microsoft.com/office/officeart/2016/7/layout/Basic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4169D6-94B6-4E3B-9833-27EF7B828051}">
      <dgm:prSet/>
      <dgm:spPr>
        <a:solidFill>
          <a:srgbClr val="0AE4AF"/>
        </a:solidFill>
      </dgm:spPr>
      <dgm:t>
        <a:bodyPr/>
        <a:lstStyle/>
        <a:p>
          <a:r>
            <a:rPr lang="ko-KR" b="1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스위치를 짧게 누르면 거짓말 판별을 시작한다</a:t>
          </a:r>
          <a:endParaRPr lang="en-US" b="1" dirty="0">
            <a:solidFill>
              <a:sysClr val="windowText" lastClr="00000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079CC53F-6050-4606-9995-A33AF8ACAC26}" type="parTrans" cxnId="{6D73FC3D-B30C-46C1-BCE6-3743BE54C4B4}">
      <dgm:prSet/>
      <dgm:spPr/>
      <dgm:t>
        <a:bodyPr/>
        <a:lstStyle/>
        <a:p>
          <a:endParaRPr lang="en-US" b="1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0A0CE887-D090-4670-B339-9B811D39571A}" type="sibTrans" cxnId="{6D73FC3D-B30C-46C1-BCE6-3743BE54C4B4}">
      <dgm:prSet/>
      <dgm:spPr>
        <a:solidFill>
          <a:schemeClr val="tx1"/>
        </a:solidFill>
      </dgm:spPr>
      <dgm:t>
        <a:bodyPr/>
        <a:lstStyle/>
        <a:p>
          <a:endParaRPr lang="en-US" b="1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ACF84A24-F6FF-4F4E-910D-A492D561926A}">
      <dgm:prSet/>
      <dgm:spPr>
        <a:solidFill>
          <a:srgbClr val="0AE4AF"/>
        </a:solidFill>
      </dgm:spPr>
      <dgm:t>
        <a:bodyPr/>
        <a:lstStyle/>
        <a:p>
          <a:r>
            <a:rPr lang="ko-KR" b="1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사용자의 현재 손 </a:t>
          </a:r>
          <a:r>
            <a:rPr lang="ko-KR" b="1" dirty="0" err="1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저항값을</a:t>
          </a:r>
          <a:r>
            <a:rPr lang="ko-KR" b="1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 측정한다</a:t>
          </a:r>
          <a:endParaRPr lang="en-US" b="1" dirty="0">
            <a:solidFill>
              <a:sysClr val="windowText" lastClr="00000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10C4285A-1B18-4ECF-A503-4AAF80B58934}" type="parTrans" cxnId="{39065A72-9882-4DBB-88A9-60A9371ADD5C}">
      <dgm:prSet/>
      <dgm:spPr/>
      <dgm:t>
        <a:bodyPr/>
        <a:lstStyle/>
        <a:p>
          <a:endParaRPr lang="en-US" b="1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C3924BD8-FAF4-4C3E-8D72-E6CB3358B931}" type="sibTrans" cxnId="{39065A72-9882-4DBB-88A9-60A9371ADD5C}">
      <dgm:prSet/>
      <dgm:spPr>
        <a:solidFill>
          <a:schemeClr val="tx1"/>
        </a:solidFill>
      </dgm:spPr>
      <dgm:t>
        <a:bodyPr/>
        <a:lstStyle/>
        <a:p>
          <a:endParaRPr lang="en-US" b="1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8BF9CFFB-A7BD-45F3-8300-E7AB1E9BA0E4}">
      <dgm:prSet/>
      <dgm:spPr>
        <a:solidFill>
          <a:srgbClr val="0AE4AF"/>
        </a:solidFill>
      </dgm:spPr>
      <dgm:t>
        <a:bodyPr/>
        <a:lstStyle/>
        <a:p>
          <a:r>
            <a:rPr lang="ko-KR" b="1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측정한 저항값과 캘리브레이션한 기본 저항값을 비교한다</a:t>
          </a:r>
          <a:endParaRPr lang="en-US" b="1">
            <a:solidFill>
              <a:sysClr val="windowText" lastClr="00000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2315D798-DEA1-4ABE-9D09-85CCB100EAC0}" type="parTrans" cxnId="{A8CFD21A-44F3-4236-A6DC-F1F038BD27E6}">
      <dgm:prSet/>
      <dgm:spPr/>
      <dgm:t>
        <a:bodyPr/>
        <a:lstStyle/>
        <a:p>
          <a:endParaRPr lang="en-US" b="1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D0BC4705-C001-4DC6-A0BF-DA55AB11EB61}" type="sibTrans" cxnId="{A8CFD21A-44F3-4236-A6DC-F1F038BD27E6}">
      <dgm:prSet/>
      <dgm:spPr/>
      <dgm:t>
        <a:bodyPr/>
        <a:lstStyle/>
        <a:p>
          <a:endParaRPr lang="en-US" b="1"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gm:t>
    </dgm:pt>
    <dgm:pt modelId="{54B849CC-4F6C-CB48-9642-6183172DC463}" type="pres">
      <dgm:prSet presAssocID="{E487A2CB-E406-418F-9ACA-760F152761F6}" presName="Name0" presStyleCnt="0">
        <dgm:presLayoutVars>
          <dgm:dir/>
          <dgm:resizeHandles val="exact"/>
        </dgm:presLayoutVars>
      </dgm:prSet>
      <dgm:spPr/>
    </dgm:pt>
    <dgm:pt modelId="{E3E2F7BC-27A8-8A45-BBB6-1E0145BEBB07}" type="pres">
      <dgm:prSet presAssocID="{BD4169D6-94B6-4E3B-9833-27EF7B828051}" presName="node" presStyleLbl="node1" presStyleIdx="0" presStyleCnt="5">
        <dgm:presLayoutVars>
          <dgm:bulletEnabled val="1"/>
        </dgm:presLayoutVars>
      </dgm:prSet>
      <dgm:spPr/>
    </dgm:pt>
    <dgm:pt modelId="{FFFAF3B7-2D56-2E46-90CF-BB881654441D}" type="pres">
      <dgm:prSet presAssocID="{0A0CE887-D090-4670-B339-9B811D39571A}" presName="sibTransSpacerBeforeConnector" presStyleCnt="0"/>
      <dgm:spPr/>
    </dgm:pt>
    <dgm:pt modelId="{9D0D354F-BBE2-5449-9258-1ED40FCC21C9}" type="pres">
      <dgm:prSet presAssocID="{0A0CE887-D090-4670-B339-9B811D39571A}" presName="sibTrans" presStyleLbl="node1" presStyleIdx="1" presStyleCnt="5"/>
      <dgm:spPr/>
    </dgm:pt>
    <dgm:pt modelId="{36654586-20DD-CD49-8930-E5A0EC9B7C08}" type="pres">
      <dgm:prSet presAssocID="{0A0CE887-D090-4670-B339-9B811D39571A}" presName="sibTransSpacerAfterConnector" presStyleCnt="0"/>
      <dgm:spPr/>
    </dgm:pt>
    <dgm:pt modelId="{AE2E24BD-9674-F145-AB6E-803520ACD298}" type="pres">
      <dgm:prSet presAssocID="{ACF84A24-F6FF-4F4E-910D-A492D561926A}" presName="node" presStyleLbl="node1" presStyleIdx="2" presStyleCnt="5">
        <dgm:presLayoutVars>
          <dgm:bulletEnabled val="1"/>
        </dgm:presLayoutVars>
      </dgm:prSet>
      <dgm:spPr/>
    </dgm:pt>
    <dgm:pt modelId="{533C433C-555A-C147-81F0-8057E47624BE}" type="pres">
      <dgm:prSet presAssocID="{C3924BD8-FAF4-4C3E-8D72-E6CB3358B931}" presName="sibTransSpacerBeforeConnector" presStyleCnt="0"/>
      <dgm:spPr/>
    </dgm:pt>
    <dgm:pt modelId="{F6CC27A5-18FB-FB41-B51D-703A59F88ACA}" type="pres">
      <dgm:prSet presAssocID="{C3924BD8-FAF4-4C3E-8D72-E6CB3358B931}" presName="sibTrans" presStyleLbl="node1" presStyleIdx="3" presStyleCnt="5"/>
      <dgm:spPr/>
    </dgm:pt>
    <dgm:pt modelId="{7E1E4E1E-19DB-F249-92AE-2F0A3881783D}" type="pres">
      <dgm:prSet presAssocID="{C3924BD8-FAF4-4C3E-8D72-E6CB3358B931}" presName="sibTransSpacerAfterConnector" presStyleCnt="0"/>
      <dgm:spPr/>
    </dgm:pt>
    <dgm:pt modelId="{F4398F9A-3476-A84B-9C97-339A26DED3E5}" type="pres">
      <dgm:prSet presAssocID="{8BF9CFFB-A7BD-45F3-8300-E7AB1E9BA0E4}" presName="node" presStyleLbl="node1" presStyleIdx="4" presStyleCnt="5">
        <dgm:presLayoutVars>
          <dgm:bulletEnabled val="1"/>
        </dgm:presLayoutVars>
      </dgm:prSet>
      <dgm:spPr/>
    </dgm:pt>
  </dgm:ptLst>
  <dgm:cxnLst>
    <dgm:cxn modelId="{A8CFD21A-44F3-4236-A6DC-F1F038BD27E6}" srcId="{E487A2CB-E406-418F-9ACA-760F152761F6}" destId="{8BF9CFFB-A7BD-45F3-8300-E7AB1E9BA0E4}" srcOrd="2" destOrd="0" parTransId="{2315D798-DEA1-4ABE-9D09-85CCB100EAC0}" sibTransId="{D0BC4705-C001-4DC6-A0BF-DA55AB11EB61}"/>
    <dgm:cxn modelId="{50164534-19F6-DC47-B285-7F9A1BAABBB5}" type="presOf" srcId="{C3924BD8-FAF4-4C3E-8D72-E6CB3358B931}" destId="{F6CC27A5-18FB-FB41-B51D-703A59F88ACA}" srcOrd="0" destOrd="0" presId="urn:microsoft.com/office/officeart/2016/7/layout/BasicProcessNew"/>
    <dgm:cxn modelId="{DB065F37-9684-864B-A24B-491D31E342A0}" type="presOf" srcId="{8BF9CFFB-A7BD-45F3-8300-E7AB1E9BA0E4}" destId="{F4398F9A-3476-A84B-9C97-339A26DED3E5}" srcOrd="0" destOrd="0" presId="urn:microsoft.com/office/officeart/2016/7/layout/BasicProcessNew"/>
    <dgm:cxn modelId="{6D73FC3D-B30C-46C1-BCE6-3743BE54C4B4}" srcId="{E487A2CB-E406-418F-9ACA-760F152761F6}" destId="{BD4169D6-94B6-4E3B-9833-27EF7B828051}" srcOrd="0" destOrd="0" parTransId="{079CC53F-6050-4606-9995-A33AF8ACAC26}" sibTransId="{0A0CE887-D090-4670-B339-9B811D39571A}"/>
    <dgm:cxn modelId="{39065A72-9882-4DBB-88A9-60A9371ADD5C}" srcId="{E487A2CB-E406-418F-9ACA-760F152761F6}" destId="{ACF84A24-F6FF-4F4E-910D-A492D561926A}" srcOrd="1" destOrd="0" parTransId="{10C4285A-1B18-4ECF-A503-4AAF80B58934}" sibTransId="{C3924BD8-FAF4-4C3E-8D72-E6CB3358B931}"/>
    <dgm:cxn modelId="{FF6A559C-D06A-8A47-873D-0ADE97704340}" type="presOf" srcId="{BD4169D6-94B6-4E3B-9833-27EF7B828051}" destId="{E3E2F7BC-27A8-8A45-BBB6-1E0145BEBB07}" srcOrd="0" destOrd="0" presId="urn:microsoft.com/office/officeart/2016/7/layout/BasicProcessNew"/>
    <dgm:cxn modelId="{F67A74B1-0E08-A149-84D1-137DE4FB4EAF}" type="presOf" srcId="{0A0CE887-D090-4670-B339-9B811D39571A}" destId="{9D0D354F-BBE2-5449-9258-1ED40FCC21C9}" srcOrd="0" destOrd="0" presId="urn:microsoft.com/office/officeart/2016/7/layout/BasicProcessNew"/>
    <dgm:cxn modelId="{EC2212B3-34A8-4846-B397-E2CF0AB714DB}" type="presOf" srcId="{ACF84A24-F6FF-4F4E-910D-A492D561926A}" destId="{AE2E24BD-9674-F145-AB6E-803520ACD298}" srcOrd="0" destOrd="0" presId="urn:microsoft.com/office/officeart/2016/7/layout/BasicProcessNew"/>
    <dgm:cxn modelId="{0DE7ABB4-DC98-9047-844B-95B61C68E5DE}" type="presOf" srcId="{E487A2CB-E406-418F-9ACA-760F152761F6}" destId="{54B849CC-4F6C-CB48-9642-6183172DC463}" srcOrd="0" destOrd="0" presId="urn:microsoft.com/office/officeart/2016/7/layout/BasicProcessNew"/>
    <dgm:cxn modelId="{5F4777A2-7BD6-F942-B947-5F68621841A3}" type="presParOf" srcId="{54B849CC-4F6C-CB48-9642-6183172DC463}" destId="{E3E2F7BC-27A8-8A45-BBB6-1E0145BEBB07}" srcOrd="0" destOrd="0" presId="urn:microsoft.com/office/officeart/2016/7/layout/BasicProcessNew"/>
    <dgm:cxn modelId="{3BBAE775-F284-E84E-96EB-944199583944}" type="presParOf" srcId="{54B849CC-4F6C-CB48-9642-6183172DC463}" destId="{FFFAF3B7-2D56-2E46-90CF-BB881654441D}" srcOrd="1" destOrd="0" presId="urn:microsoft.com/office/officeart/2016/7/layout/BasicProcessNew"/>
    <dgm:cxn modelId="{B90411EB-9289-9B4A-8744-7DD2CD2C3F70}" type="presParOf" srcId="{54B849CC-4F6C-CB48-9642-6183172DC463}" destId="{9D0D354F-BBE2-5449-9258-1ED40FCC21C9}" srcOrd="2" destOrd="0" presId="urn:microsoft.com/office/officeart/2016/7/layout/BasicProcessNew"/>
    <dgm:cxn modelId="{E0074AC8-D27B-1F4E-85F5-6CAE584CD97B}" type="presParOf" srcId="{54B849CC-4F6C-CB48-9642-6183172DC463}" destId="{36654586-20DD-CD49-8930-E5A0EC9B7C08}" srcOrd="3" destOrd="0" presId="urn:microsoft.com/office/officeart/2016/7/layout/BasicProcessNew"/>
    <dgm:cxn modelId="{F1ED1671-13BD-0D41-B378-087C203B615B}" type="presParOf" srcId="{54B849CC-4F6C-CB48-9642-6183172DC463}" destId="{AE2E24BD-9674-F145-AB6E-803520ACD298}" srcOrd="4" destOrd="0" presId="urn:microsoft.com/office/officeart/2016/7/layout/BasicProcessNew"/>
    <dgm:cxn modelId="{00CAA756-1C62-4743-BF49-79FEC68C32D6}" type="presParOf" srcId="{54B849CC-4F6C-CB48-9642-6183172DC463}" destId="{533C433C-555A-C147-81F0-8057E47624BE}" srcOrd="5" destOrd="0" presId="urn:microsoft.com/office/officeart/2016/7/layout/BasicProcessNew"/>
    <dgm:cxn modelId="{E0B18FFE-BC97-FD4F-852E-7701FD14DEFE}" type="presParOf" srcId="{54B849CC-4F6C-CB48-9642-6183172DC463}" destId="{F6CC27A5-18FB-FB41-B51D-703A59F88ACA}" srcOrd="6" destOrd="0" presId="urn:microsoft.com/office/officeart/2016/7/layout/BasicProcessNew"/>
    <dgm:cxn modelId="{32A1E1EE-07F5-A04D-A09A-75418D320CCE}" type="presParOf" srcId="{54B849CC-4F6C-CB48-9642-6183172DC463}" destId="{7E1E4E1E-19DB-F249-92AE-2F0A3881783D}" srcOrd="7" destOrd="0" presId="urn:microsoft.com/office/officeart/2016/7/layout/BasicProcessNew"/>
    <dgm:cxn modelId="{C07F3D29-4358-9F41-ADA4-E45AF19E4491}" type="presParOf" srcId="{54B849CC-4F6C-CB48-9642-6183172DC463}" destId="{F4398F9A-3476-A84B-9C97-339A26DED3E5}" srcOrd="8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219EE-218F-384C-B820-96DAD20FE16C}">
      <dsp:nvSpPr>
        <dsp:cNvPr id="0" name=""/>
        <dsp:cNvSpPr/>
      </dsp:nvSpPr>
      <dsp:spPr>
        <a:xfrm>
          <a:off x="3975" y="972295"/>
          <a:ext cx="4844024" cy="1937609"/>
        </a:xfrm>
        <a:prstGeom prst="chevron">
          <a:avLst/>
        </a:prstGeom>
        <a:solidFill>
          <a:srgbClr val="0AE4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센서</a:t>
          </a:r>
          <a:r>
            <a:rPr lang="en-US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,</a:t>
          </a:r>
          <a:r>
            <a:rPr lang="ko-KR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 </a:t>
          </a:r>
          <a:r>
            <a:rPr lang="en-US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LED,</a:t>
          </a:r>
          <a:r>
            <a:rPr lang="ko-KR" altLang="en-US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 </a:t>
          </a:r>
          <a:r>
            <a:rPr lang="ko-KR" altLang="en-US" sz="3400" b="1" kern="1200" dirty="0" err="1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부저</a:t>
          </a:r>
          <a:r>
            <a:rPr lang="en-US" altLang="ko-KR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,</a:t>
          </a:r>
          <a:r>
            <a:rPr lang="en-US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 </a:t>
          </a:r>
          <a:r>
            <a:rPr lang="ko-KR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모듈들을 초기화한다</a:t>
          </a:r>
          <a:endParaRPr lang="en-US" sz="3400" b="1" kern="1200" dirty="0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972780" y="972295"/>
        <a:ext cx="2906415" cy="1937609"/>
      </dsp:txXfrm>
    </dsp:sp>
    <dsp:sp modelId="{5586CF82-E42C-494C-BAE1-0FD7E88EDDBD}">
      <dsp:nvSpPr>
        <dsp:cNvPr id="0" name=""/>
        <dsp:cNvSpPr/>
      </dsp:nvSpPr>
      <dsp:spPr>
        <a:xfrm>
          <a:off x="4363597" y="972295"/>
          <a:ext cx="4844024" cy="1937609"/>
        </a:xfrm>
        <a:prstGeom prst="chevron">
          <a:avLst/>
        </a:prstGeom>
        <a:solidFill>
          <a:srgbClr val="0AE4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초기화를 성공하면 불빛을 출력한다</a:t>
          </a:r>
          <a:endParaRPr lang="en-US" sz="3400" b="1" kern="1200" dirty="0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5332402" y="972295"/>
        <a:ext cx="2906415" cy="1937609"/>
      </dsp:txXfrm>
    </dsp:sp>
    <dsp:sp modelId="{1C3E176B-614C-0145-ACFE-3B3736A21FFE}">
      <dsp:nvSpPr>
        <dsp:cNvPr id="0" name=""/>
        <dsp:cNvSpPr/>
      </dsp:nvSpPr>
      <dsp:spPr>
        <a:xfrm>
          <a:off x="8723219" y="972295"/>
          <a:ext cx="4844024" cy="1937609"/>
        </a:xfrm>
        <a:prstGeom prst="chevron">
          <a:avLst/>
        </a:prstGeom>
        <a:solidFill>
          <a:srgbClr val="0AE4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초기화가 잘 될 수 있게 가만히 놔</a:t>
          </a:r>
          <a:r>
            <a:rPr lang="ko-KR" altLang="en-US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둔다</a:t>
          </a:r>
          <a:r>
            <a:rPr lang="ko-KR" sz="34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 </a:t>
          </a:r>
          <a:endParaRPr lang="en-US" sz="3400" b="1" kern="1200" dirty="0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9692024" y="972295"/>
        <a:ext cx="2906415" cy="19376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74D982-97F0-C943-A5CB-8A814E197105}">
      <dsp:nvSpPr>
        <dsp:cNvPr id="0" name=""/>
        <dsp:cNvSpPr/>
      </dsp:nvSpPr>
      <dsp:spPr>
        <a:xfrm>
          <a:off x="0" y="0"/>
          <a:ext cx="9469663" cy="1266407"/>
        </a:xfrm>
        <a:prstGeom prst="roundRect">
          <a:avLst>
            <a:gd name="adj" fmla="val 10000"/>
          </a:avLst>
        </a:prstGeom>
        <a:solidFill>
          <a:srgbClr val="0AE4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b="1" kern="1200" dirty="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스위치를 길게 누르면 캘리브레이션을 시작한다</a:t>
          </a:r>
          <a:endParaRPr lang="en-US" sz="2700" b="1" kern="1200" dirty="0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37092" y="37092"/>
        <a:ext cx="8103111" cy="1192223"/>
      </dsp:txXfrm>
    </dsp:sp>
    <dsp:sp modelId="{5035463F-8C25-5347-B304-C3E316D219A1}">
      <dsp:nvSpPr>
        <dsp:cNvPr id="0" name=""/>
        <dsp:cNvSpPr/>
      </dsp:nvSpPr>
      <dsp:spPr>
        <a:xfrm>
          <a:off x="835558" y="1477474"/>
          <a:ext cx="9469663" cy="1266407"/>
        </a:xfrm>
        <a:prstGeom prst="roundRect">
          <a:avLst>
            <a:gd name="adj" fmla="val 10000"/>
          </a:avLst>
        </a:prstGeom>
        <a:solidFill>
          <a:srgbClr val="0AE4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b="1" kern="1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손의 기본 저항값을 측정한다</a:t>
          </a:r>
          <a:endParaRPr lang="en-US" sz="2700" b="1" kern="1200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872650" y="1514566"/>
        <a:ext cx="7736756" cy="1192223"/>
      </dsp:txXfrm>
    </dsp:sp>
    <dsp:sp modelId="{CC338826-11D5-9748-8C01-DAF420EA9313}">
      <dsp:nvSpPr>
        <dsp:cNvPr id="0" name=""/>
        <dsp:cNvSpPr/>
      </dsp:nvSpPr>
      <dsp:spPr>
        <a:xfrm>
          <a:off x="1671117" y="2954949"/>
          <a:ext cx="9469663" cy="1266407"/>
        </a:xfrm>
        <a:prstGeom prst="roundRect">
          <a:avLst>
            <a:gd name="adj" fmla="val 10000"/>
          </a:avLst>
        </a:prstGeom>
        <a:solidFill>
          <a:srgbClr val="0AE4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700" b="1" kern="1200">
              <a:solidFill>
                <a:schemeClr val="tx1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측정한 기본 저항값을 기준으로 거짓말 여부를 판단할 수 있다</a:t>
          </a:r>
          <a:endParaRPr lang="en-US" sz="2700" b="1" kern="1200">
            <a:solidFill>
              <a:schemeClr val="tx1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1708209" y="2992041"/>
        <a:ext cx="7736756" cy="1192223"/>
      </dsp:txXfrm>
    </dsp:sp>
    <dsp:sp modelId="{31FEED31-8CA5-6645-934C-FE9A6B7CB60C}">
      <dsp:nvSpPr>
        <dsp:cNvPr id="0" name=""/>
        <dsp:cNvSpPr/>
      </dsp:nvSpPr>
      <dsp:spPr>
        <a:xfrm>
          <a:off x="8646499" y="960358"/>
          <a:ext cx="823164" cy="823164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b="1" kern="1200">
            <a:solidFill>
              <a:sysClr val="windowText" lastClr="00000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8831711" y="960358"/>
        <a:ext cx="452740" cy="619431"/>
      </dsp:txXfrm>
    </dsp:sp>
    <dsp:sp modelId="{6EF3600D-7BE5-234E-AE4A-14EC52AFA7BB}">
      <dsp:nvSpPr>
        <dsp:cNvPr id="0" name=""/>
        <dsp:cNvSpPr/>
      </dsp:nvSpPr>
      <dsp:spPr>
        <a:xfrm>
          <a:off x="9482057" y="2429390"/>
          <a:ext cx="823164" cy="823164"/>
        </a:xfrm>
        <a:prstGeom prst="downArrow">
          <a:avLst>
            <a:gd name="adj1" fmla="val 55000"/>
            <a:gd name="adj2" fmla="val 45000"/>
          </a:avLst>
        </a:prstGeom>
        <a:solidFill>
          <a:schemeClr val="tx1">
            <a:alpha val="9000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b="1" kern="1200">
            <a:solidFill>
              <a:sysClr val="windowText" lastClr="00000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9667269" y="2429390"/>
        <a:ext cx="452740" cy="6194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2F7BC-27A8-8A45-BBB6-1E0145BEBB07}">
      <dsp:nvSpPr>
        <dsp:cNvPr id="0" name=""/>
        <dsp:cNvSpPr/>
      </dsp:nvSpPr>
      <dsp:spPr>
        <a:xfrm>
          <a:off x="6427" y="1582915"/>
          <a:ext cx="3587905" cy="2152743"/>
        </a:xfrm>
        <a:prstGeom prst="rect">
          <a:avLst/>
        </a:prstGeom>
        <a:solidFill>
          <a:srgbClr val="0AE4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스위치를 짧게 누르면 거짓말 판별을 시작한다</a:t>
          </a:r>
          <a:endParaRPr lang="en-US" sz="3200" b="1" kern="1200" dirty="0">
            <a:solidFill>
              <a:sysClr val="windowText" lastClr="00000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6427" y="1582915"/>
        <a:ext cx="3587905" cy="2152743"/>
      </dsp:txXfrm>
    </dsp:sp>
    <dsp:sp modelId="{9D0D354F-BBE2-5449-9258-1ED40FCC21C9}">
      <dsp:nvSpPr>
        <dsp:cNvPr id="0" name=""/>
        <dsp:cNvSpPr/>
      </dsp:nvSpPr>
      <dsp:spPr>
        <a:xfrm>
          <a:off x="3642585" y="2537787"/>
          <a:ext cx="538185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2E24BD-9674-F145-AB6E-803520ACD298}">
      <dsp:nvSpPr>
        <dsp:cNvPr id="0" name=""/>
        <dsp:cNvSpPr/>
      </dsp:nvSpPr>
      <dsp:spPr>
        <a:xfrm>
          <a:off x="4229022" y="1582915"/>
          <a:ext cx="3587905" cy="2152743"/>
        </a:xfrm>
        <a:prstGeom prst="rect">
          <a:avLst/>
        </a:prstGeom>
        <a:solidFill>
          <a:srgbClr val="0AE4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사용자의 현재 손 </a:t>
          </a:r>
          <a:r>
            <a:rPr lang="ko-KR" sz="3200" b="1" kern="1200" dirty="0" err="1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저항값을</a:t>
          </a:r>
          <a:r>
            <a:rPr lang="ko-KR" sz="3200" b="1" kern="1200" dirty="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 측정한다</a:t>
          </a:r>
          <a:endParaRPr lang="en-US" sz="3200" b="1" kern="1200" dirty="0">
            <a:solidFill>
              <a:sysClr val="windowText" lastClr="00000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4229022" y="1582915"/>
        <a:ext cx="3587905" cy="2152743"/>
      </dsp:txXfrm>
    </dsp:sp>
    <dsp:sp modelId="{F6CC27A5-18FB-FB41-B51D-703A59F88ACA}">
      <dsp:nvSpPr>
        <dsp:cNvPr id="0" name=""/>
        <dsp:cNvSpPr/>
      </dsp:nvSpPr>
      <dsp:spPr>
        <a:xfrm>
          <a:off x="7865180" y="2537787"/>
          <a:ext cx="538185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tx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98F9A-3476-A84B-9C97-339A26DED3E5}">
      <dsp:nvSpPr>
        <dsp:cNvPr id="0" name=""/>
        <dsp:cNvSpPr/>
      </dsp:nvSpPr>
      <dsp:spPr>
        <a:xfrm>
          <a:off x="8451617" y="1582915"/>
          <a:ext cx="3587905" cy="2152743"/>
        </a:xfrm>
        <a:prstGeom prst="rect">
          <a:avLst/>
        </a:prstGeom>
        <a:solidFill>
          <a:srgbClr val="0AE4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3200" b="1" kern="1200">
              <a:solidFill>
                <a:sysClr val="windowText" lastClr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rPr>
            <a:t>측정한 저항값과 캘리브레이션한 기본 저항값을 비교한다</a:t>
          </a:r>
          <a:endParaRPr lang="en-US" sz="3200" b="1" kern="1200">
            <a:solidFill>
              <a:sysClr val="windowText" lastClr="000000"/>
            </a:solidFill>
            <a:latin typeface="Pretendard" panose="02000503000000020004" pitchFamily="2" charset="-127"/>
            <a:ea typeface="Pretendard" panose="02000503000000020004" pitchFamily="2" charset="-127"/>
            <a:cs typeface="Pretendard" panose="02000503000000020004" pitchFamily="2" charset="-127"/>
          </a:endParaRPr>
        </a:p>
      </dsp:txBody>
      <dsp:txXfrm>
        <a:off x="8451617" y="1582915"/>
        <a:ext cx="3587905" cy="2152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48C71-2DE7-4F06-AF14-4B6A535276FE}" type="datetimeFigureOut">
              <a:rPr lang="ko-KR" altLang="en-US" smtClean="0"/>
              <a:t>2025. 3. 2.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01B234-97B9-4680-8D46-BA370A48E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668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인트로</a:t>
            </a:r>
            <a:r>
              <a:rPr kumimoji="1" lang="ko-KR" altLang="en-US" dirty="0"/>
              <a:t> 및 자기소개</a:t>
            </a:r>
            <a:endParaRPr kumimoji="1" lang="en-US" altLang="ko-KR" dirty="0"/>
          </a:p>
          <a:p>
            <a:endParaRPr kumimoji="1" lang="en-US" altLang="ko-Kore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자기소개</a:t>
            </a:r>
            <a:r>
              <a:rPr kumimoji="1" lang="en-US" altLang="ko-KR" dirty="0"/>
              <a:t>(</a:t>
            </a:r>
            <a:r>
              <a:rPr kumimoji="1" lang="ko-KR" altLang="en-US" dirty="0"/>
              <a:t>저는 교육관련해서 특강을 진행하거나 프로그램을 기획하는 업무를 맡고 있습니다</a:t>
            </a:r>
            <a:r>
              <a:rPr kumimoji="1" lang="en-US" altLang="ko-KR" dirty="0"/>
              <a:t>)</a:t>
            </a:r>
            <a:r>
              <a:rPr kumimoji="1" lang="ko-KR" altLang="en-US" dirty="0"/>
              <a:t>   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보조강사 분들 소개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앞에 서약서 쓰셨죠</a:t>
            </a:r>
            <a:r>
              <a:rPr kumimoji="1" lang="en-US" altLang="ko-KR" dirty="0"/>
              <a:t>?</a:t>
            </a:r>
            <a:r>
              <a:rPr kumimoji="1" lang="ko-KR" altLang="en-US" dirty="0"/>
              <a:t> 서약서 내용을 포함해서 설명을 드리자면</a:t>
            </a:r>
            <a:r>
              <a:rPr kumimoji="1" lang="en-US" altLang="ko-KR" dirty="0"/>
              <a:t>~</a:t>
            </a:r>
          </a:p>
          <a:p>
            <a:pPr marL="171450" indent="-171450">
              <a:buFontTx/>
              <a:buChar char="-"/>
            </a:pP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 err="1"/>
              <a:t>긱블은</a:t>
            </a:r>
            <a:r>
              <a:rPr kumimoji="1" lang="ko-KR" altLang="en-US" dirty="0"/>
              <a:t> 닉네임 문화를 사용하고 있어서 직급으로 부르지 않습니다</a:t>
            </a:r>
            <a:endParaRPr kumimoji="1" lang="en-US" altLang="ko-KR" dirty="0"/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따라서 여러분들도 저를 </a:t>
            </a:r>
            <a:r>
              <a:rPr kumimoji="1" lang="ko-KR" altLang="en-US" dirty="0" err="1"/>
              <a:t>부를때</a:t>
            </a:r>
            <a:r>
              <a:rPr kumimoji="1" lang="ko-KR" altLang="en-US" dirty="0"/>
              <a:t> 제 닉네임으로 </a:t>
            </a:r>
            <a:r>
              <a:rPr kumimoji="1" lang="ko-KR" altLang="en-US" dirty="0" err="1"/>
              <a:t>불러주시면</a:t>
            </a:r>
            <a:r>
              <a:rPr kumimoji="1" lang="ko-KR" altLang="en-US" dirty="0"/>
              <a:t> 되겠습니다</a:t>
            </a:r>
            <a:r>
              <a:rPr kumimoji="1"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kumimoji="1" lang="ko-KR" altLang="en-US" dirty="0"/>
              <a:t>그리고 서로 대화를 </a:t>
            </a:r>
            <a:r>
              <a:rPr kumimoji="1" lang="ko-KR" altLang="en-US" dirty="0" err="1"/>
              <a:t>할때는</a:t>
            </a:r>
            <a:r>
              <a:rPr kumimoji="1" lang="ko-KR" altLang="en-US" dirty="0"/>
              <a:t> 존댓말을 사용해주세요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님으로 </a:t>
            </a:r>
            <a:r>
              <a:rPr kumimoji="1" lang="ko-KR" altLang="en-US" dirty="0" err="1"/>
              <a:t>불러주시고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야야 거리는 식으로 반말을 하면 </a:t>
            </a:r>
            <a:r>
              <a:rPr kumimoji="1" lang="ko-KR" altLang="en-US" dirty="0" err="1"/>
              <a:t>퇴장시킬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거에요</a:t>
            </a:r>
            <a:r>
              <a:rPr kumimoji="1" lang="en-US" altLang="ko-KR" dirty="0"/>
              <a:t>~</a:t>
            </a:r>
            <a:r>
              <a:rPr kumimoji="1" lang="ko-KR" altLang="en-US" dirty="0"/>
              <a:t>   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059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130DA-C20A-5E79-4C36-CA9ACFAFA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67A4AC-1847-0CDC-7A64-7AEE1FF54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3275F3-86C5-B4E0-680A-FB3E984DC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다음과 같은 상품들이 있습니다</a:t>
            </a:r>
            <a:r>
              <a:rPr lang="en-US" altLang="ko-KR" dirty="0"/>
              <a:t>.</a:t>
            </a:r>
            <a:r>
              <a:rPr lang="ko-KR" altLang="en-US" dirty="0"/>
              <a:t> 번호를 추첨해서 뽑은 번호에 따라 선물을 가져갈 수 있습니다</a:t>
            </a:r>
            <a:r>
              <a:rPr lang="en-US" altLang="ko-KR" dirty="0"/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57537A-23F7-F9B4-527E-E662B77D5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133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06D50-AA8E-3122-43DF-70FEA271C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8077B4-B7C2-6B73-CFD4-5ECD30893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64E8BE-8F27-6F79-F913-F6F665D083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피부 저항의 변화입니다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질문유도</a:t>
            </a:r>
            <a:r>
              <a:rPr lang="en-US" altLang="ko-KR" dirty="0"/>
              <a:t>)</a:t>
            </a:r>
            <a:r>
              <a:rPr lang="ko-KR" altLang="en-US" dirty="0"/>
              <a:t>저항이 </a:t>
            </a:r>
            <a:r>
              <a:rPr lang="ko-KR" altLang="en-US" dirty="0" err="1"/>
              <a:t>뭔지</a:t>
            </a:r>
            <a:r>
              <a:rPr lang="ko-KR" altLang="en-US" dirty="0"/>
              <a:t> 아시나요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-&gt;</a:t>
            </a:r>
            <a:r>
              <a:rPr lang="ko-KR" altLang="en-US" dirty="0"/>
              <a:t> 저항은 전류가 흐르는 것을 방해하는 힘인데요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이러한 손의 피부 저항은 땀의 양에 따라 변화하는데요</a:t>
            </a:r>
            <a:endParaRPr lang="en-US" altLang="ko-KR" dirty="0"/>
          </a:p>
          <a:p>
            <a:r>
              <a:rPr lang="en-US" altLang="ko-KR" dirty="0"/>
              <a:t>Reason) </a:t>
            </a:r>
            <a:r>
              <a:rPr lang="ko-KR" altLang="en-US" dirty="0"/>
              <a:t>우리가 긴장을 하거나</a:t>
            </a:r>
            <a:r>
              <a:rPr lang="en-US" altLang="ko-KR" dirty="0"/>
              <a:t>,</a:t>
            </a:r>
            <a:r>
              <a:rPr lang="ko-KR" altLang="en-US" dirty="0"/>
              <a:t> 거짓말을 하게 된다면 일반적으로 손에 땀이 생기는데</a:t>
            </a:r>
            <a:r>
              <a:rPr lang="en-US" altLang="ko-KR" dirty="0"/>
              <a:t>,)</a:t>
            </a:r>
            <a:r>
              <a:rPr lang="ko-KR" altLang="en-US" dirty="0"/>
              <a:t> 이때 땀이 많아지면 수분량이 증가합니다</a:t>
            </a:r>
            <a:endParaRPr lang="en-US" altLang="ko-KR" dirty="0"/>
          </a:p>
          <a:p>
            <a:r>
              <a:rPr lang="ko-KR" altLang="en-US" dirty="0"/>
              <a:t>물은 전기 전도성이 높은</a:t>
            </a:r>
            <a:r>
              <a:rPr lang="en-US" altLang="ko-KR" dirty="0"/>
              <a:t>,</a:t>
            </a:r>
            <a:r>
              <a:rPr lang="ko-KR" altLang="en-US" dirty="0"/>
              <a:t> 즉 전기가 잘 통하기 때문에 손의 피부 저항이 감소하게 됩니다</a:t>
            </a:r>
            <a:r>
              <a:rPr lang="en-US" altLang="ko-KR" dirty="0"/>
              <a:t>.(</a:t>
            </a:r>
            <a:r>
              <a:rPr lang="ko-KR" altLang="en-US" dirty="0"/>
              <a:t>건조한 상태의 </a:t>
            </a:r>
            <a:r>
              <a:rPr lang="en-US" altLang="ko-KR" dirty="0"/>
              <a:t>1/12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1/20</a:t>
            </a:r>
            <a:r>
              <a:rPr lang="ko-KR" altLang="en-US" dirty="0"/>
              <a:t> 까지 </a:t>
            </a:r>
            <a:r>
              <a:rPr lang="ko-KR" altLang="en-US" dirty="0" err="1"/>
              <a:t>줄어듬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EB0AD1-B993-2001-1CF3-106E416E0D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830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메커니즘 먼저 설명하고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41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92E52-EC41-D15C-A3FA-F1D5FEFF6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B386DE-87D6-0A75-5C31-6EE205B0C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E19F0D5-FE31-17BA-BD03-349C6D735A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물론 손가락의 땀 만으로는 완벽하게 거짓말을 판별할 수 있는 건 아닙니다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정확하게 거짓말을 판별할 수 있는 건 아니지만 저항 값을 비교하여 거짓말을 판별할 수 있습니다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7DBE8A-01BB-F3C2-4837-7C0026DD69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1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709E2-D2DF-347E-1773-E6B030267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791DDA-4EC2-84D2-9712-0E02A3BEC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43129B-528A-CF31-FBC6-FEA5B340F3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저항 값을 계산하기 위해 옴의 법칙을 사용할 것이다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옴의 법칙은 과학자 </a:t>
            </a:r>
            <a:r>
              <a:rPr lang="ko-KR" altLang="en-US" dirty="0" err="1"/>
              <a:t>게오르크</a:t>
            </a:r>
            <a:r>
              <a:rPr lang="ko-KR" altLang="en-US" dirty="0"/>
              <a:t> 옴의 이름을 딴 전자기학 법칙인데요</a:t>
            </a:r>
            <a:endParaRPr lang="en-US" altLang="ko-KR" dirty="0"/>
          </a:p>
          <a:p>
            <a:r>
              <a:rPr lang="ko-KR" altLang="en-US" dirty="0"/>
              <a:t>이렇게만 보면 이해가 쉽지 않죠</a:t>
            </a:r>
            <a:r>
              <a:rPr lang="en-US" altLang="ko-KR" dirty="0"/>
              <a:t>?</a:t>
            </a:r>
            <a:r>
              <a:rPr lang="ko-KR" altLang="en-US" dirty="0"/>
              <a:t> 저도 그랬습니다 하하 따라서 이해하기 쉽게 비유를 하나 가져와봤습니다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509CF9-7559-034A-0019-E63E1E2777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58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806EE-3364-BB52-7442-2FAEA8051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4EDC24-E3AB-93F1-6069-5F92E43430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AD751D-C101-8566-3F8A-08600785B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치약 튜브를 세게 누르면 치약이 잘 나옴 </a:t>
            </a:r>
            <a:r>
              <a:rPr lang="en-US" altLang="ko-KR" dirty="0"/>
              <a:t>(</a:t>
            </a:r>
            <a:r>
              <a:rPr lang="ko-KR" altLang="en-US" dirty="0"/>
              <a:t>전류 </a:t>
            </a:r>
            <a:r>
              <a:rPr lang="ko-Kore-KR" altLang="en-US" b="0" i="0" dirty="0">
                <a:solidFill>
                  <a:srgbClr val="222222"/>
                </a:solidFill>
                <a:effectLst/>
                <a:latin typeface="MJXc-TeX-main-R"/>
              </a:rPr>
              <a:t>∝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JXc-TeX-main-R"/>
              </a:rPr>
              <a:t> 전압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치약 나오는 구멍이 좁을 수록 치약이 잘 나오지 못함 </a:t>
            </a:r>
            <a:r>
              <a:rPr lang="en-US" altLang="ko-KR" dirty="0"/>
              <a:t>(</a:t>
            </a:r>
            <a:r>
              <a:rPr lang="ko-KR" altLang="en-US" dirty="0"/>
              <a:t>다른 구멍 크기 같은 치약 양이 나온다고 </a:t>
            </a:r>
            <a:r>
              <a:rPr lang="ko-KR" altLang="en-US" dirty="0" err="1"/>
              <a:t>했을때</a:t>
            </a:r>
            <a:r>
              <a:rPr lang="ko-KR" altLang="en-US" dirty="0"/>
              <a:t> 더 많은 힘을 필요로 함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전류 </a:t>
            </a:r>
            <a:r>
              <a:rPr lang="ko-Kore-KR" altLang="en-US" b="0" i="0" dirty="0">
                <a:solidFill>
                  <a:srgbClr val="222222"/>
                </a:solidFill>
                <a:effectLst/>
                <a:latin typeface="MJXc-TeX-main-R"/>
              </a:rPr>
              <a:t>∝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JXc-TeX-main-R"/>
              </a:rPr>
              <a:t>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JXc-TeX-main-R"/>
              </a:rPr>
              <a:t>1/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JXc-TeX-main-R"/>
              </a:rPr>
              <a:t>저항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반비례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C9B4A7-95B7-4F97-2806-B061220D70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3219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81188-63DB-790B-A5A3-85662CD00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1D26D4-D5A7-FA51-B97A-EBE46989C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22257F9-601D-EE6F-D270-75DD8F568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 그럼 우리가 어떻게 전압을 가해서 전류를 측정하고</a:t>
            </a:r>
            <a:r>
              <a:rPr lang="en-US" altLang="ko-KR" dirty="0"/>
              <a:t>,</a:t>
            </a:r>
            <a:r>
              <a:rPr lang="ko-KR" altLang="en-US" dirty="0"/>
              <a:t> 저항 값을 </a:t>
            </a:r>
            <a:r>
              <a:rPr lang="ko-KR" altLang="en-US" dirty="0" err="1"/>
              <a:t>계산할거냐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바로 </a:t>
            </a:r>
            <a:r>
              <a:rPr lang="ko-KR" altLang="en-US" dirty="0" err="1"/>
              <a:t>부스트</a:t>
            </a:r>
            <a:r>
              <a:rPr lang="ko-KR" altLang="en-US" dirty="0"/>
              <a:t> 컨버터를 사용할 겁니다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대략적 순서 </a:t>
            </a:r>
            <a:r>
              <a:rPr lang="en-US" altLang="ko-KR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옴의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법칙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-&gt;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만지작만지작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-&gt;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부스트컨버터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이론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-&gt; </a:t>
            </a:r>
            <a:r>
              <a:rPr lang="ko-KR" altLang="en-US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부스트컨버터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찾아보기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en-US" altLang="ko-KR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-&gt;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핵심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재료</a:t>
            </a:r>
            <a:r>
              <a:rPr lang="ko-KR" altLang="en-US" dirty="0">
                <a:effectLst/>
                <a:latin typeface="Helvetica Neue" panose="02000503000000020004" pitchFamily="2" charset="0"/>
                <a:ea typeface="Apple SD Gothic Neo" panose="02000300000000000000" pitchFamily="2" charset="-127"/>
              </a:rPr>
              <a:t> </a:t>
            </a:r>
            <a:r>
              <a:rPr lang="ko-KR" altLang="en-US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탐색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19EC15-AA72-8A17-DA3B-6C548F6BB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885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2F891-010B-9269-D7FC-B92DF73FC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632C62-E91A-D5DC-A33D-6A1F46D20C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ED8E2E7-19D8-DB6E-70AB-A10EBA9F5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재료탐색을 </a:t>
            </a:r>
            <a:r>
              <a:rPr lang="ko-KR" altLang="en-US" dirty="0" err="1"/>
              <a:t>해볼건데</a:t>
            </a:r>
            <a:r>
              <a:rPr lang="ko-KR" altLang="en-US" dirty="0"/>
              <a:t> 그 전에 어떤 재료들이 있는지 한번 자유롭게 만져볼까요</a:t>
            </a:r>
            <a:r>
              <a:rPr lang="en-US" altLang="ko-KR" dirty="0"/>
              <a:t>?</a:t>
            </a:r>
            <a:r>
              <a:rPr lang="ko-KR" altLang="en-US" dirty="0"/>
              <a:t>  </a:t>
            </a:r>
            <a:r>
              <a:rPr lang="en-US" altLang="ko-KR" dirty="0"/>
              <a:t>(3~5</a:t>
            </a:r>
            <a:r>
              <a:rPr lang="ko-KR" altLang="en-US" dirty="0" err="1"/>
              <a:t>분정도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자유롭게 만질 시간 준 다음</a:t>
            </a:r>
            <a:endParaRPr lang="en-US" altLang="ko-KR" dirty="0"/>
          </a:p>
          <a:p>
            <a:r>
              <a:rPr lang="ko-KR" altLang="en-US" dirty="0"/>
              <a:t>순서</a:t>
            </a:r>
            <a:r>
              <a:rPr lang="en-US" altLang="ko-KR" dirty="0"/>
              <a:t>))</a:t>
            </a:r>
            <a:r>
              <a:rPr lang="ko-KR" altLang="en-US" dirty="0"/>
              <a:t> 나사 분류 </a:t>
            </a:r>
            <a:r>
              <a:rPr lang="en-US" altLang="ko-KR" dirty="0"/>
              <a:t>-&gt;</a:t>
            </a:r>
            <a:r>
              <a:rPr lang="ko-KR" altLang="en-US" dirty="0"/>
              <a:t> 수수 </a:t>
            </a:r>
            <a:r>
              <a:rPr lang="en-US" altLang="ko-KR" dirty="0"/>
              <a:t>/</a:t>
            </a:r>
            <a:r>
              <a:rPr lang="ko-KR" altLang="en-US" dirty="0"/>
              <a:t> 암수 차이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5E88FE-81F3-4C6C-AAE9-1F034F477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446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B3E13-5C6B-C613-E22A-26D192B96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15C4F7-E4A6-D47F-670A-BD3316F312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BBBA13-5E57-2ACF-A9DF-98CCF214F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재료 탐색을 </a:t>
            </a:r>
            <a:r>
              <a:rPr lang="ko-KR" altLang="en-US" dirty="0" err="1"/>
              <a:t>할때는</a:t>
            </a:r>
            <a:r>
              <a:rPr lang="ko-KR" altLang="en-US" dirty="0"/>
              <a:t> 매트 위에서는 재료 탐색</a:t>
            </a:r>
            <a:r>
              <a:rPr lang="en-US" altLang="ko-KR" dirty="0"/>
              <a:t>,</a:t>
            </a:r>
            <a:r>
              <a:rPr lang="ko-KR" altLang="en-US" dirty="0"/>
              <a:t> 부품통에는 잃어버리기 쉬운 작은 부품들을 두면 되겠습니다</a:t>
            </a:r>
            <a:r>
              <a:rPr lang="en-US" altLang="ko-KR" dirty="0"/>
              <a:t>~</a:t>
            </a:r>
          </a:p>
          <a:p>
            <a:endParaRPr lang="en-US" altLang="ko-KR" dirty="0"/>
          </a:p>
          <a:p>
            <a:r>
              <a:rPr lang="ko-KR" altLang="en-US" dirty="0"/>
              <a:t>보니까 나사들도 있고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나사들 길이가 </a:t>
            </a:r>
            <a:r>
              <a:rPr lang="ko-KR" altLang="en-US" dirty="0" err="1"/>
              <a:t>같은가요</a:t>
            </a:r>
            <a:r>
              <a:rPr lang="ko-KR" altLang="en-US" dirty="0"/>
              <a:t> </a:t>
            </a:r>
            <a:r>
              <a:rPr lang="ko-KR" altLang="en-US" dirty="0" err="1"/>
              <a:t>다른가요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외관 파츠들도 있고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내부 부품들도 있는데요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공구들도 보이네요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FDEDA5F-FD51-3F72-FE41-F1192BC2F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726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84396-6EDC-DD28-3D11-607C535FA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DC1DAEA-38DB-EDF2-64A3-1B5F4DD22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4CEFAFB-0F3E-9BB1-84B5-8C236EB379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나사들 분류를 먼저 해보세요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오늘 키트 실습에서는 최소 나사만 조립을 먼저 하는 방식으로 진행하겠습니다 </a:t>
            </a:r>
            <a:r>
              <a:rPr lang="en-US" altLang="ko-KR" dirty="0"/>
              <a:t>(</a:t>
            </a:r>
            <a:r>
              <a:rPr lang="ko-KR" altLang="en-US" dirty="0"/>
              <a:t>시간이 너무 오래 </a:t>
            </a:r>
            <a:r>
              <a:rPr lang="ko-KR" altLang="en-US" dirty="0" err="1"/>
              <a:t>걸려요</a:t>
            </a:r>
            <a:r>
              <a:rPr lang="ko-KR" altLang="en-US" dirty="0"/>
              <a:t> </a:t>
            </a:r>
            <a:r>
              <a:rPr lang="ko-KR" altLang="en-US" dirty="0" err="1"/>
              <a:t>ㅜㅜ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2FBA02-9989-7E03-60AF-CE11C2F5E2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795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0CBEA-EBED-DC8C-4123-77EEE6931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908CCF-0F1D-AEA4-C642-A98ED097A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94D93AE-280B-A6AA-413D-AB782F946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여러분</a:t>
            </a:r>
            <a:r>
              <a:rPr lang="en-US" altLang="ko-KR" dirty="0"/>
              <a:t>,</a:t>
            </a:r>
            <a:r>
              <a:rPr lang="ko-KR" altLang="en-US" dirty="0"/>
              <a:t> 혹시 </a:t>
            </a:r>
            <a:r>
              <a:rPr lang="ko-KR" altLang="en-US" dirty="0" err="1"/>
              <a:t>긱블이</a:t>
            </a:r>
            <a:r>
              <a:rPr lang="ko-KR" altLang="en-US" dirty="0"/>
              <a:t> 어떤 일을 하는 회사인지 아시나요</a:t>
            </a:r>
            <a:r>
              <a:rPr lang="en-US" altLang="ko-KR" dirty="0"/>
              <a:t>?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대답 듣고 적당히 </a:t>
            </a:r>
            <a:r>
              <a:rPr lang="en-US" altLang="ko-KR" dirty="0"/>
              <a:t>~)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(</a:t>
            </a:r>
            <a:r>
              <a:rPr lang="ko-KR" altLang="en-US" dirty="0"/>
              <a:t>답변 </a:t>
            </a:r>
            <a:r>
              <a:rPr lang="ko-KR" altLang="en-US" dirty="0" err="1"/>
              <a:t>없을시에</a:t>
            </a:r>
            <a:r>
              <a:rPr lang="ko-KR" altLang="en-US" dirty="0"/>
              <a:t> 네</a:t>
            </a:r>
            <a:r>
              <a:rPr lang="en-US" altLang="ko-KR" dirty="0"/>
              <a:t>~</a:t>
            </a:r>
            <a:r>
              <a:rPr lang="ko-KR" altLang="en-US" dirty="0"/>
              <a:t> 하고 넘어가기</a:t>
            </a:r>
            <a:r>
              <a:rPr lang="en-US" altLang="ko-KR" dirty="0"/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긱블은</a:t>
            </a:r>
            <a:r>
              <a:rPr lang="ko-KR" altLang="en-US" dirty="0"/>
              <a:t> 과학공학 컨텐츠를 만드는 회사입니다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DA720-D4FF-25F7-609C-D64D0E9BB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3719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B1DD8-DC71-1702-88C2-82749F836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1B47B0-89C3-A23E-D59C-A0D6D6359A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625684-2617-A699-E766-29188B912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E5577B-6FC3-5604-2384-92FF45A9C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8258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4CC50-5D41-0D31-6AC6-37AF6862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C7EE5B-C2E0-1F45-4091-247450741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D11A16-929C-4CAA-D23D-66DB9FEAD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키트에 보면 점퍼선이라고 불리는 부품이 </a:t>
            </a:r>
            <a:r>
              <a:rPr lang="en-US" altLang="ko-KR" dirty="0"/>
              <a:t>2</a:t>
            </a:r>
            <a:r>
              <a:rPr lang="ko-KR" altLang="en-US" dirty="0"/>
              <a:t>개가 있는데</a:t>
            </a:r>
            <a:endParaRPr lang="en-US" altLang="ko-KR" dirty="0"/>
          </a:p>
          <a:p>
            <a:r>
              <a:rPr lang="ko-KR" altLang="en-US" dirty="0"/>
              <a:t>어떤 차이일까요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날카로운 부분은 </a:t>
            </a:r>
            <a:r>
              <a:rPr lang="ko-KR" altLang="en-US" dirty="0" err="1"/>
              <a:t>빵판에</a:t>
            </a:r>
            <a:r>
              <a:rPr lang="ko-KR" altLang="en-US" dirty="0"/>
              <a:t> 꽂을 수 있고 </a:t>
            </a:r>
            <a:r>
              <a:rPr lang="en-US" altLang="ko-KR" dirty="0"/>
              <a:t>/</a:t>
            </a:r>
            <a:r>
              <a:rPr lang="ko-KR" altLang="en-US" dirty="0"/>
              <a:t> 그렇지 않은 부분은 날카로운 부분을 끼울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C8BE59-C56E-A5B0-9529-1CF67682F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830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C9CB08-3947-3E20-D6E7-9D4700980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10D779B-31C4-6188-0851-EF6D33A11D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BB9CD1-03A1-3E52-55E2-4CE6D4577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색깔에 따라 차이가 있을까요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=&gt;</a:t>
            </a:r>
            <a:r>
              <a:rPr lang="ko-KR" altLang="en-US" dirty="0"/>
              <a:t> 없습니다</a:t>
            </a:r>
            <a:r>
              <a:rPr lang="en-US" altLang="ko-KR" dirty="0"/>
              <a:t>!</a:t>
            </a:r>
            <a:r>
              <a:rPr lang="ko-KR" altLang="en-US" dirty="0"/>
              <a:t> </a:t>
            </a:r>
            <a:r>
              <a:rPr lang="ko-KR" altLang="en-US" dirty="0" err="1"/>
              <a:t>사용할때는</a:t>
            </a:r>
            <a:r>
              <a:rPr lang="ko-KR" altLang="en-US" dirty="0"/>
              <a:t> 편의성을 위해 색깔로 구분을 </a:t>
            </a:r>
            <a:r>
              <a:rPr lang="ko-KR" altLang="en-US" dirty="0" err="1"/>
              <a:t>하는것이고</a:t>
            </a:r>
            <a:r>
              <a:rPr lang="ko-KR" altLang="en-US" dirty="0"/>
              <a:t> </a:t>
            </a:r>
            <a:r>
              <a:rPr lang="ko-KR" altLang="en-US" dirty="0" err="1"/>
              <a:t>회로도랑</a:t>
            </a:r>
            <a:r>
              <a:rPr lang="ko-KR" altLang="en-US" dirty="0"/>
              <a:t> 색깔이 달라도 전혀 지장이 없습니다</a:t>
            </a:r>
            <a:r>
              <a:rPr lang="en-US" altLang="ko-KR" dirty="0"/>
              <a:t>!!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5116EE-8727-CC02-9F86-BE341BF93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692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A9F6A-95B2-12C2-9AD9-33A07A39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FF1E13-21E7-419F-B1B0-FAC651EACD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8C7950-1B2C-F6F5-B376-6A952BE6A7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자유롭게 만져본 이후에 </a:t>
            </a:r>
            <a:r>
              <a:rPr lang="ko-KR" altLang="en-US" dirty="0" err="1"/>
              <a:t>부스트</a:t>
            </a:r>
            <a:r>
              <a:rPr lang="ko-KR" altLang="en-US" dirty="0"/>
              <a:t> 컨버터 설명 들어가기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한번 키트에서 </a:t>
            </a:r>
            <a:r>
              <a:rPr lang="ko-KR" altLang="en-US" dirty="0" err="1"/>
              <a:t>부스트</a:t>
            </a:r>
            <a:r>
              <a:rPr lang="ko-KR" altLang="en-US" dirty="0"/>
              <a:t> 컨버터라고 생각되는 부품을 찾아볼까요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작은 부품들은 </a:t>
            </a:r>
            <a:r>
              <a:rPr lang="ko-KR" altLang="en-US" dirty="0" err="1"/>
              <a:t>부품통안에</a:t>
            </a:r>
            <a:r>
              <a:rPr lang="ko-KR" altLang="en-US" dirty="0"/>
              <a:t> 넣고 재료 탐색은 매트 위에서만 활동하도록 하겠습니다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한번 찾아보라고 하고 답은 재료 탐색 </a:t>
            </a:r>
            <a:r>
              <a:rPr lang="ko-KR" altLang="en-US" dirty="0" err="1"/>
              <a:t>할때</a:t>
            </a:r>
            <a:r>
              <a:rPr lang="ko-KR" altLang="en-US" dirty="0"/>
              <a:t> 알려주는 걸로 </a:t>
            </a:r>
            <a:r>
              <a:rPr lang="en-US" altLang="ko-KR" dirty="0"/>
              <a:t>(</a:t>
            </a:r>
            <a:r>
              <a:rPr lang="ko-KR" altLang="en-US" dirty="0"/>
              <a:t>컨트롤 </a:t>
            </a:r>
            <a:r>
              <a:rPr lang="ko-KR" altLang="en-US" dirty="0" err="1"/>
              <a:t>모듈때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C7C14D-F244-4A15-64D3-1863303C0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88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27844-146F-300C-8749-ED263FB80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DD49210-ED15-22D7-4295-DE426939D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47492FE-72D0-9697-0F91-0E46C6547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일반적인 장난감에는 </a:t>
            </a:r>
            <a:r>
              <a:rPr lang="en-US" altLang="ko-KR" sz="12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3V</a:t>
            </a:r>
            <a:r>
              <a:rPr lang="ko-KR" altLang="en-US" sz="12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정도의 배터리가 들어가는데요</a:t>
            </a:r>
            <a:endParaRPr lang="en-US" altLang="ko-KR" sz="12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이정도의 전압으로는 우리가 느낄 수 있는 전기충격을 받기에는 부족하다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그리고 저희가 사용할 </a:t>
            </a:r>
            <a:r>
              <a:rPr lang="ko-KR" altLang="en-US" dirty="0" err="1"/>
              <a:t>부스트</a:t>
            </a:r>
            <a:r>
              <a:rPr lang="ko-KR" altLang="en-US" dirty="0"/>
              <a:t> 컨버터는 키트에 맞게 </a:t>
            </a:r>
            <a:r>
              <a:rPr lang="ko-KR" altLang="en-US" dirty="0" err="1"/>
              <a:t>수드래곤님과</a:t>
            </a:r>
            <a:r>
              <a:rPr lang="ko-KR" altLang="en-US" dirty="0"/>
              <a:t> </a:t>
            </a:r>
            <a:r>
              <a:rPr lang="ko-KR" altLang="en-US" dirty="0" err="1"/>
              <a:t>젝키님이</a:t>
            </a:r>
            <a:r>
              <a:rPr lang="ko-KR" altLang="en-US" dirty="0"/>
              <a:t> 제작하셨습니다</a:t>
            </a:r>
            <a:endParaRPr lang="en-US" altLang="ko-KR" dirty="0"/>
          </a:p>
          <a:p>
            <a:r>
              <a:rPr lang="ko-KR" altLang="en-US" dirty="0"/>
              <a:t>사담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Mk29</a:t>
            </a:r>
            <a:r>
              <a:rPr lang="ko-KR" altLang="en-US" dirty="0"/>
              <a:t>까지 나왔던 키트이다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043440-4731-6AF8-876C-58C8D6A73D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162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3D95E-1831-CAC7-AC1D-DA7B7AE09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24534C-4320-B35C-FA49-542B3CD87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EB1B78-D3AC-30FE-1421-DC0989984D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이제부터는 핵심재료를 탐색해보는 시간을 가져보려고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먼저 이 부품만 찾아서 </a:t>
            </a:r>
            <a:r>
              <a:rPr lang="ko-KR" altLang="en-US" dirty="0" err="1"/>
              <a:t>꺼내보세요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아까 찾으려고 한 </a:t>
            </a:r>
            <a:r>
              <a:rPr lang="ko-KR" altLang="en-US" dirty="0" err="1"/>
              <a:t>부스트컨버터도</a:t>
            </a:r>
            <a:r>
              <a:rPr lang="ko-KR" altLang="en-US" dirty="0"/>
              <a:t> 여기에 포함되어 있습니다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75142D-20B4-FDF4-F864-75BDFA9E80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013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670D0-E365-4993-6DAB-A8D376C2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C1AD591-7435-0B49-79CD-79EF37A77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C7535E-937A-BA44-3CB0-5B4C1EB13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아까 손가락을 접촉시키는 부품이 있었는데</a:t>
            </a:r>
            <a:endParaRPr lang="en-US" altLang="ko-KR" dirty="0"/>
          </a:p>
          <a:p>
            <a:r>
              <a:rPr lang="ko-KR" altLang="en-US" dirty="0"/>
              <a:t>그 부품과 연결되어 그에 따른 반응으로 빛을 낼 수 있는 부품입니다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8C5F8-AE83-C5F2-36C4-3ED689E21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023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8A4B6-0D66-8732-9353-EB9BB0B38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D515B6-16D3-20DB-3881-C5850825A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26C8C72-8065-0D83-6B89-649EF4650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터치 모듈로 전에 봤던 라이트 모듈과 직접적으로 붙어서 작동하는 부품입니다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브이 손모양해서 직접적으로 시각화해서 보여주기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97FB12-52D0-0301-5B65-6E1751136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14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1753F-BD30-D0D7-028A-70FC75B84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CC44C4-4D32-0323-BECE-535FCD3AB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B861EB-C364-6D57-A0CC-29FABFF4A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나노 설명 </a:t>
            </a:r>
            <a:r>
              <a:rPr lang="ko-KR" altLang="en-US" dirty="0" err="1"/>
              <a:t>ㄱㄱ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E98C0D-57C2-F23B-1DB0-A21831383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837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FF6F7-77B5-9885-FE9D-A604FFACB1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D2330D-5903-DB7B-8DFD-11117D891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D30ED99-88B4-00A8-97E5-3BC70346F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장갑 설명 </a:t>
            </a:r>
            <a:r>
              <a:rPr lang="ko-KR" altLang="en-US" dirty="0" err="1"/>
              <a:t>ㄱㄱ</a:t>
            </a:r>
            <a:endParaRPr lang="en-US" altLang="ko-KR" dirty="0"/>
          </a:p>
          <a:p>
            <a:r>
              <a:rPr lang="ko-KR" altLang="en-US" dirty="0" err="1"/>
              <a:t>아두이노</a:t>
            </a:r>
            <a:r>
              <a:rPr lang="ko-KR" altLang="en-US" dirty="0"/>
              <a:t> 나노 핀 쪽이 뾰족하니까 다칠 수 있어서 장갑을 끼고 일어서서 나노를 끼울 수 있게 하기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4BB5D9-1BD3-0FFA-C38C-9ECF7DABB3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81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8C859-6796-0223-D24E-13A9D5981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7B2B7F-E078-3562-F7E7-39E3848FE9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B07FEC-110B-2755-9388-36FBEEA4A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긱블은</a:t>
            </a:r>
            <a:r>
              <a:rPr lang="ko-KR" altLang="en-US" dirty="0"/>
              <a:t> </a:t>
            </a:r>
            <a:r>
              <a:rPr lang="en-US" altLang="ko-KR" dirty="0"/>
              <a:t>~</a:t>
            </a:r>
            <a:r>
              <a:rPr lang="ko-KR" altLang="en-US" dirty="0"/>
              <a:t> 라는 슬로건을 가지고 과학공학 분야에서 활동하고 있습니다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이러한 슬로건을 가지고 있는 만큼 정말 다양한 활동들을 하는데요</a:t>
            </a:r>
            <a:endParaRPr lang="en-US" altLang="ko-KR" dirty="0"/>
          </a:p>
          <a:p>
            <a:r>
              <a:rPr lang="ko-KR" altLang="en-US" dirty="0"/>
              <a:t>제가 참여했던 컨텐츠를 하나 소개를 하자면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092FC2-4663-5F39-B70E-47E106594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4425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FDBFA-287D-95BA-0C4E-CAEFFF7E2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CEB3656-655E-F40F-984E-5DFF14F359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97960B-E61C-E12B-85CC-4C410C972A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수공구는 손을 이용해서 다루는 공구입니다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‘</a:t>
            </a:r>
            <a:r>
              <a:rPr lang="ko-KR" altLang="en-US" dirty="0"/>
              <a:t>수</a:t>
            </a:r>
            <a:r>
              <a:rPr lang="en-US" altLang="ko-KR" dirty="0"/>
              <a:t>’</a:t>
            </a:r>
            <a:r>
              <a:rPr lang="ko-KR" altLang="en-US" dirty="0"/>
              <a:t>자는 손 수자로 손을 나타내는 한자인데요 그래서 수공구라고 불립니다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질문유도</a:t>
            </a:r>
            <a:r>
              <a:rPr lang="en-US" altLang="ko-KR" dirty="0"/>
              <a:t>)</a:t>
            </a:r>
            <a:r>
              <a:rPr lang="ko-KR" altLang="en-US" dirty="0"/>
              <a:t> 수공구의 종류에는 어떤 것들이 있을까요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이번에 </a:t>
            </a:r>
            <a:r>
              <a:rPr lang="en-US" altLang="ko-KR" dirty="0"/>
              <a:t>2</a:t>
            </a:r>
            <a:r>
              <a:rPr lang="ko-KR" altLang="en-US" dirty="0"/>
              <a:t>가지의 수공구만 </a:t>
            </a:r>
            <a:r>
              <a:rPr lang="ko-KR" altLang="en-US" dirty="0" err="1"/>
              <a:t>사용할건데</a:t>
            </a:r>
            <a:r>
              <a:rPr lang="ko-KR" altLang="en-US" dirty="0"/>
              <a:t> 한번 키트에서 </a:t>
            </a:r>
            <a:r>
              <a:rPr lang="ko-KR" altLang="en-US" dirty="0" err="1"/>
              <a:t>꺼내볼까요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833065-7082-989A-D4D5-AE102F6F0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8633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8D8C5-89A3-C48D-9C49-C5B584C49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B16BA85-17DC-18B5-78C3-5F17F9FEEF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5FEF1A1-1815-B13C-A558-8549030EB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5CECC-D985-9D2F-985A-6BF424C51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0317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F01BA-EA8D-1B59-16F5-ADF9EDCAD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9A1616-C20B-A598-CD05-15C8FEB7B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9CEFF40-146C-6106-8186-5ED2F90E8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수공구는 손을 이용해서 다루는 공구입니다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‘</a:t>
            </a:r>
            <a:r>
              <a:rPr lang="ko-KR" altLang="en-US" dirty="0"/>
              <a:t>수</a:t>
            </a:r>
            <a:r>
              <a:rPr lang="en-US" altLang="ko-KR" dirty="0"/>
              <a:t>’</a:t>
            </a:r>
            <a:r>
              <a:rPr lang="ko-KR" altLang="en-US" dirty="0"/>
              <a:t>자는 손 수자로 손을 나타내는 한자인데요 그래서 수공구라고 불립니다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질문유도</a:t>
            </a:r>
            <a:r>
              <a:rPr lang="en-US" altLang="ko-KR" dirty="0"/>
              <a:t>)</a:t>
            </a:r>
            <a:r>
              <a:rPr lang="ko-KR" altLang="en-US" dirty="0"/>
              <a:t> 수공구의 종류에는 어떤 것들이 있을까요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이번에 </a:t>
            </a:r>
            <a:r>
              <a:rPr lang="en-US" altLang="ko-KR" dirty="0"/>
              <a:t>2</a:t>
            </a:r>
            <a:r>
              <a:rPr lang="ko-KR" altLang="en-US" dirty="0"/>
              <a:t>가지의 수공구만 </a:t>
            </a:r>
            <a:r>
              <a:rPr lang="ko-KR" altLang="en-US" dirty="0" err="1"/>
              <a:t>사용할건데</a:t>
            </a:r>
            <a:r>
              <a:rPr lang="ko-KR" altLang="en-US" dirty="0"/>
              <a:t> 한번 키트에서 </a:t>
            </a:r>
            <a:r>
              <a:rPr lang="ko-KR" altLang="en-US" dirty="0" err="1"/>
              <a:t>꺼내볼까요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C320EC-0C7E-6F8F-0968-AD0B494B3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0391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07380-3C11-ECBE-D0C5-A068D762A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4C5CB3-24AD-B3E1-34CD-E0AC6EBC5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1957F-312B-BF97-C3F5-EA6C6EDD94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수공구는 손을 이용해서 다루는 공구입니다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‘</a:t>
            </a:r>
            <a:r>
              <a:rPr lang="ko-KR" altLang="en-US" dirty="0"/>
              <a:t>수</a:t>
            </a:r>
            <a:r>
              <a:rPr lang="en-US" altLang="ko-KR" dirty="0"/>
              <a:t>’</a:t>
            </a:r>
            <a:r>
              <a:rPr lang="ko-KR" altLang="en-US" dirty="0"/>
              <a:t>자는 손 수자로 손을 나타내는 한자인데요 그래서 수공구라고 불립니다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질문유도</a:t>
            </a:r>
            <a:r>
              <a:rPr lang="en-US" altLang="ko-KR" dirty="0"/>
              <a:t>)</a:t>
            </a:r>
            <a:r>
              <a:rPr lang="ko-KR" altLang="en-US" dirty="0"/>
              <a:t> 수공구의 종류에는 어떤 것들이 있을까요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이번에 </a:t>
            </a:r>
            <a:r>
              <a:rPr lang="en-US" altLang="ko-KR" dirty="0"/>
              <a:t>2</a:t>
            </a:r>
            <a:r>
              <a:rPr lang="ko-KR" altLang="en-US" dirty="0"/>
              <a:t>가지의 수공구만 </a:t>
            </a:r>
            <a:r>
              <a:rPr lang="ko-KR" altLang="en-US" dirty="0" err="1"/>
              <a:t>사용할건데</a:t>
            </a:r>
            <a:r>
              <a:rPr lang="ko-KR" altLang="en-US" dirty="0"/>
              <a:t> 한번 키트에서 </a:t>
            </a:r>
            <a:r>
              <a:rPr lang="ko-KR" altLang="en-US" dirty="0" err="1"/>
              <a:t>꺼내볼까요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B35B02-8761-195A-5C38-278665EEE9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780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9248B-EDF1-D680-7BFD-ED0E79540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9874BD3-0FC9-E532-00D4-8683383B78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E96A85-4047-80A1-153C-3DD361075F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수공구는 손을 이용해서 다루는 공구입니다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‘</a:t>
            </a:r>
            <a:r>
              <a:rPr lang="ko-KR" altLang="en-US" dirty="0"/>
              <a:t>수</a:t>
            </a:r>
            <a:r>
              <a:rPr lang="en-US" altLang="ko-KR" dirty="0"/>
              <a:t>’</a:t>
            </a:r>
            <a:r>
              <a:rPr lang="ko-KR" altLang="en-US" dirty="0"/>
              <a:t>자는 손 수자로 손을 나타내는 한자인데요 그래서 수공구라고 불립니다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질문유도</a:t>
            </a:r>
            <a:r>
              <a:rPr lang="en-US" altLang="ko-KR" dirty="0"/>
              <a:t>)</a:t>
            </a:r>
            <a:r>
              <a:rPr lang="ko-KR" altLang="en-US" dirty="0"/>
              <a:t> 수공구의 종류에는 어떤 것들이 있을까요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이번에 </a:t>
            </a:r>
            <a:r>
              <a:rPr lang="en-US" altLang="ko-KR" dirty="0"/>
              <a:t>2</a:t>
            </a:r>
            <a:r>
              <a:rPr lang="ko-KR" altLang="en-US" dirty="0"/>
              <a:t>가지의 수공구만 </a:t>
            </a:r>
            <a:r>
              <a:rPr lang="ko-KR" altLang="en-US" dirty="0" err="1"/>
              <a:t>사용할건데</a:t>
            </a:r>
            <a:r>
              <a:rPr lang="ko-KR" altLang="en-US" dirty="0"/>
              <a:t> 한번 키트에서 </a:t>
            </a:r>
            <a:r>
              <a:rPr lang="ko-KR" altLang="en-US" dirty="0" err="1"/>
              <a:t>꺼내볼까요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CF227B-53E9-BC91-B828-08014881F4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7758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EE43E-5F54-7951-588F-6DDCC2AFE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801B64-0ADC-DADB-6E97-86699633F3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4C4A04-1B44-3A4D-ABAC-8E4168A0BD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수공구는 손을 이용해서 다루는 공구입니다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 </a:t>
            </a:r>
            <a:r>
              <a:rPr lang="en-US" altLang="ko-KR" dirty="0"/>
              <a:t>‘</a:t>
            </a:r>
            <a:r>
              <a:rPr lang="ko-KR" altLang="en-US" dirty="0"/>
              <a:t>수</a:t>
            </a:r>
            <a:r>
              <a:rPr lang="en-US" altLang="ko-KR" dirty="0"/>
              <a:t>’</a:t>
            </a:r>
            <a:r>
              <a:rPr lang="ko-KR" altLang="en-US" dirty="0"/>
              <a:t>자는 손 수자로 손을 나타내는 한자인데요 그래서 수공구라고 불립니다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질문유도</a:t>
            </a:r>
            <a:r>
              <a:rPr lang="en-US" altLang="ko-KR" dirty="0"/>
              <a:t>)</a:t>
            </a:r>
            <a:r>
              <a:rPr lang="ko-KR" altLang="en-US" dirty="0"/>
              <a:t> 수공구의 종류에는 어떤 것들이 있을까요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저희는 이번에 </a:t>
            </a:r>
            <a:r>
              <a:rPr lang="en-US" altLang="ko-KR" dirty="0"/>
              <a:t>2</a:t>
            </a:r>
            <a:r>
              <a:rPr lang="ko-KR" altLang="en-US" dirty="0"/>
              <a:t>가지의 수공구만 </a:t>
            </a:r>
            <a:r>
              <a:rPr lang="ko-KR" altLang="en-US" dirty="0" err="1"/>
              <a:t>사용할건데</a:t>
            </a:r>
            <a:r>
              <a:rPr lang="ko-KR" altLang="en-US" dirty="0"/>
              <a:t> 한번 키트에서 </a:t>
            </a:r>
            <a:r>
              <a:rPr lang="ko-KR" altLang="en-US" dirty="0" err="1"/>
              <a:t>꺼내볼까요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1ED96-A0E6-AB5C-9A1D-ED680342F5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05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12AA4-F281-1D94-9F7E-D160AB4D5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7A79D4-2D7F-33BB-4EF2-ACCC0088E1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91DAA2-4CE7-0E51-F78B-37FEB4002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부품들을 연결하면 다음과 같이 회로도가 나오게 됩니다</a:t>
            </a:r>
            <a:endParaRPr lang="en-US" altLang="ko-KR" dirty="0"/>
          </a:p>
          <a:p>
            <a:r>
              <a:rPr lang="ko-KR" altLang="en-US" dirty="0"/>
              <a:t>이거 혹시 많이 만져봤나요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–&gt;</a:t>
            </a:r>
            <a:r>
              <a:rPr lang="ko-KR" altLang="en-US" dirty="0"/>
              <a:t> 이걸로 애들 수준 체크 </a:t>
            </a:r>
            <a:r>
              <a:rPr lang="en-US" altLang="ko-KR" dirty="0"/>
              <a:t>(</a:t>
            </a:r>
            <a:r>
              <a:rPr lang="ko-KR" altLang="en-US" dirty="0"/>
              <a:t>보고 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이따 키트 </a:t>
            </a:r>
            <a:r>
              <a:rPr lang="ko-KR" altLang="en-US" dirty="0" err="1"/>
              <a:t>조립할때</a:t>
            </a:r>
            <a:r>
              <a:rPr lang="ko-KR" altLang="en-US" dirty="0"/>
              <a:t> </a:t>
            </a:r>
            <a:r>
              <a:rPr lang="ko-KR" altLang="en-US" dirty="0" err="1"/>
              <a:t>메뉴얼에</a:t>
            </a:r>
            <a:r>
              <a:rPr lang="ko-KR" altLang="en-US" dirty="0"/>
              <a:t> 나온 위치 그대로 조립 진행해주세요</a:t>
            </a:r>
            <a:r>
              <a:rPr lang="en-US" altLang="ko-KR" dirty="0"/>
              <a:t>!!!!!</a:t>
            </a:r>
          </a:p>
          <a:p>
            <a:endParaRPr lang="en-US" altLang="ko-KR" dirty="0"/>
          </a:p>
          <a:p>
            <a:r>
              <a:rPr lang="ko-KR" altLang="en-US" dirty="0"/>
              <a:t>여러분들께 </a:t>
            </a:r>
            <a:r>
              <a:rPr lang="ko-KR" altLang="en-US" dirty="0" err="1"/>
              <a:t>나누어드린</a:t>
            </a:r>
            <a:r>
              <a:rPr lang="ko-KR" altLang="en-US" dirty="0"/>
              <a:t> 메뉴얼 마지막 페이지에 나와있습니다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DD64F8-B0EF-7126-3A13-B61F2C4B46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645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7577B-A212-9031-B072-41C7B36AC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FD69603-5213-B815-BD2F-D601E48F8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84C57E-FFAC-E9A2-1380-844BDA287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표는 아까 배선도를 텍스트로 정리한 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B6EA23-8EC9-15C5-683E-7DD9DAA62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3768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0FFBB-C7E8-D8BD-3F68-EE664779F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5ACC4E-1FEF-F9B1-FC8A-391308A8F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0A4F0C9-CC48-06AF-8CB4-F28D055FF1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거짓말 탐지기의 핵심 코드에 대해서 간단하게 알아보겠습니다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다음 코드가 </a:t>
            </a:r>
            <a:r>
              <a:rPr lang="ko-KR" altLang="en-US" dirty="0" err="1"/>
              <a:t>핵심코드입니다</a:t>
            </a:r>
            <a:r>
              <a:rPr lang="en-US" altLang="ko-KR" dirty="0"/>
              <a:t>.</a:t>
            </a:r>
            <a:r>
              <a:rPr lang="ko-KR" altLang="en-US" dirty="0"/>
              <a:t> 충격을 가하는 전압과 반복횟수를 설정할 수 있는 코드입니다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수많은 시도 끝에 너무 아프지 않은 </a:t>
            </a:r>
            <a:r>
              <a:rPr lang="ko-KR" altLang="en-US" dirty="0" err="1"/>
              <a:t>적정값을</a:t>
            </a:r>
            <a:r>
              <a:rPr lang="ko-KR" altLang="en-US" dirty="0"/>
              <a:t> 찾았습니다</a:t>
            </a:r>
            <a:r>
              <a:rPr lang="en-US" altLang="ko-KR" dirty="0"/>
              <a:t>..!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852A9E-B774-0940-F055-1055111FD6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360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378EC-0296-09B5-DD74-6C83C3872A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EF8B24-C825-A824-7EFD-A6D6F30214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1C8E22-A5CB-1625-B562-EF39CEC66D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나사는 고정에 필요한 최소한의 나사 먼저 </a:t>
            </a:r>
            <a:r>
              <a:rPr lang="ko-KR" altLang="en-US" dirty="0" err="1"/>
              <a:t>조이는걸로</a:t>
            </a:r>
            <a:r>
              <a:rPr lang="ko-KR" altLang="en-US" dirty="0"/>
              <a:t> 전달하기</a:t>
            </a:r>
            <a:r>
              <a:rPr lang="en-US" altLang="ko-KR" dirty="0"/>
              <a:t>(</a:t>
            </a:r>
            <a:r>
              <a:rPr lang="ko-KR" altLang="en-US" dirty="0" err="1"/>
              <a:t>메뉴얼에</a:t>
            </a:r>
            <a:r>
              <a:rPr lang="ko-KR" altLang="en-US" dirty="0"/>
              <a:t> 표시되어 있습니다</a:t>
            </a:r>
            <a:r>
              <a:rPr lang="en-US" altLang="ko-KR" dirty="0"/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회로도 </a:t>
            </a:r>
            <a:r>
              <a:rPr lang="ko-KR" altLang="en-US" dirty="0" err="1"/>
              <a:t>부분까지만</a:t>
            </a:r>
            <a:r>
              <a:rPr lang="ko-KR" altLang="en-US" dirty="0"/>
              <a:t> 하게하고 </a:t>
            </a:r>
            <a:r>
              <a:rPr lang="en-US" altLang="ko-KR" dirty="0"/>
              <a:t>/</a:t>
            </a:r>
            <a:r>
              <a:rPr lang="ko-KR" altLang="en-US" dirty="0"/>
              <a:t> 회로도부터 같이하기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서로 도와가면서 할 수 있게 리드하기 </a:t>
            </a:r>
            <a:r>
              <a:rPr lang="en-US" altLang="ko-KR" dirty="0"/>
              <a:t>-&gt;</a:t>
            </a:r>
            <a:r>
              <a:rPr lang="ko-KR" altLang="en-US" dirty="0"/>
              <a:t> 도와주는 애 보인다</a:t>
            </a:r>
            <a:r>
              <a:rPr lang="en-US" altLang="ko-KR" dirty="0"/>
              <a:t>(</a:t>
            </a:r>
            <a:r>
              <a:rPr lang="ko-KR" altLang="en-US" dirty="0" err="1"/>
              <a:t>긱일백</a:t>
            </a:r>
            <a:r>
              <a:rPr lang="ko-KR" altLang="en-US" dirty="0"/>
              <a:t> 뽑게 해주기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86F3C0-0207-F22A-0C9A-0C06D8D00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144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3ADD6-B1AC-C088-11E5-8A7D77D76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11C1FE-CD0B-B434-8604-4ED5BD728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2BCCCE-BD20-66C6-ADB6-9CB109D4B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작품 </a:t>
            </a:r>
            <a:r>
              <a:rPr lang="ko-KR" altLang="en-US" dirty="0" err="1"/>
              <a:t>뭔지</a:t>
            </a:r>
            <a:r>
              <a:rPr lang="ko-KR" altLang="en-US" dirty="0"/>
              <a:t> 아는 학생분 계실까요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이 작품은 제가 </a:t>
            </a:r>
            <a:r>
              <a:rPr lang="ko-KR" altLang="en-US" dirty="0" err="1"/>
              <a:t>긱블에서</a:t>
            </a:r>
            <a:r>
              <a:rPr lang="ko-KR" altLang="en-US" dirty="0"/>
              <a:t> 프로젝트로 제작한 전구 큐브라는 작품인데요</a:t>
            </a:r>
            <a:endParaRPr lang="en-US" altLang="ko-KR" dirty="0"/>
          </a:p>
          <a:p>
            <a:r>
              <a:rPr lang="ko-KR" altLang="en-US" dirty="0"/>
              <a:t>간단하게 영상 한번 보고 오겠습니다</a:t>
            </a:r>
            <a:r>
              <a:rPr lang="en-US" altLang="ko-KR" dirty="0"/>
              <a:t>(</a:t>
            </a:r>
            <a:r>
              <a:rPr lang="ko-KR" altLang="en-US" dirty="0"/>
              <a:t>다음 사람 넘어가기 전까지 시청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어떤가요</a:t>
            </a:r>
            <a:r>
              <a:rPr lang="en-US" altLang="ko-KR" dirty="0"/>
              <a:t>?</a:t>
            </a:r>
            <a:r>
              <a:rPr lang="ko-KR" altLang="en-US" dirty="0"/>
              <a:t> 총 제작 기간만 </a:t>
            </a:r>
            <a:r>
              <a:rPr lang="en-US" altLang="ko-KR" dirty="0"/>
              <a:t>2</a:t>
            </a:r>
            <a:r>
              <a:rPr lang="ko-KR" altLang="en-US" dirty="0"/>
              <a:t>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838</a:t>
            </a:r>
            <a:r>
              <a:rPr lang="ko-KR" altLang="en-US" dirty="0"/>
              <a:t>시간이 걸린 제 애정이 담긴 작품입니다 하하</a:t>
            </a:r>
            <a:endParaRPr lang="en-US" altLang="ko-KR" dirty="0"/>
          </a:p>
          <a:p>
            <a:r>
              <a:rPr lang="ko-KR" altLang="en-US" dirty="0"/>
              <a:t>메이커 </a:t>
            </a:r>
            <a:r>
              <a:rPr lang="ko-KR" altLang="en-US" dirty="0" err="1"/>
              <a:t>수드래곤님과</a:t>
            </a:r>
            <a:r>
              <a:rPr lang="ko-KR" altLang="en-US" dirty="0"/>
              <a:t> 나모님과 함께 만든 작품으로 저는 이 작품에서 전구의 애니메이션 효과와 동작 알고리즘 부분을 담당했습니다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과정에서 정말 많은 실패들이 발생했고</a:t>
            </a:r>
            <a:r>
              <a:rPr lang="en-US" altLang="ko-KR" dirty="0"/>
              <a:t>,</a:t>
            </a:r>
            <a:r>
              <a:rPr lang="ko-KR" altLang="en-US" dirty="0"/>
              <a:t> 잘못된 방향으로 진행되기도 했는데요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이러한 도전들을 통해 작품을 완성할 수 있었습니다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이처럼 어떠한 도전이든 지향하고 시도하는 것이 오늘 키트 제작하는데 큰 도움이 될 겁니다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 err="1"/>
              <a:t>긱블은</a:t>
            </a:r>
            <a:r>
              <a:rPr lang="ko-KR" altLang="en-US" dirty="0"/>
              <a:t> 못한다고 해서 좌절하지 않습니다</a:t>
            </a:r>
            <a:r>
              <a:rPr lang="en-US" altLang="ko-KR" dirty="0"/>
              <a:t>.</a:t>
            </a:r>
            <a:r>
              <a:rPr lang="ko-KR" altLang="en-US" dirty="0"/>
              <a:t> 실패해도 끝까지 </a:t>
            </a:r>
            <a:r>
              <a:rPr lang="ko-KR" altLang="en-US" dirty="0" err="1"/>
              <a:t>해내는게</a:t>
            </a:r>
            <a:r>
              <a:rPr lang="ko-KR" altLang="en-US" dirty="0"/>
              <a:t> </a:t>
            </a:r>
            <a:r>
              <a:rPr lang="ko-KR" altLang="en-US" dirty="0" err="1"/>
              <a:t>긱블러</a:t>
            </a:r>
            <a:r>
              <a:rPr lang="ko-KR" altLang="en-US" dirty="0"/>
              <a:t> 마인드입니다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CDB1A4-11E6-E9A8-2F72-768C82DC2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6089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5F35E-6BB8-6866-8B1D-31D1AD2A0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F5AA5E-CD27-1E89-EB6A-EAC3D1D80B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0E2429-25DB-265A-E8A8-FBBD2583CC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27</a:t>
            </a:r>
            <a:r>
              <a:rPr lang="ko-KR" altLang="en-US" dirty="0"/>
              <a:t>번까지 </a:t>
            </a:r>
            <a:r>
              <a:rPr lang="en-US" altLang="ko-KR" dirty="0"/>
              <a:t>25</a:t>
            </a:r>
            <a:r>
              <a:rPr lang="ko-KR" altLang="en-US" dirty="0"/>
              <a:t>분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얘는 </a:t>
            </a:r>
            <a:r>
              <a:rPr lang="ko-KR" altLang="en-US" dirty="0" err="1"/>
              <a:t>얄짤없이</a:t>
            </a:r>
            <a:r>
              <a:rPr lang="ko-KR" altLang="en-US" dirty="0"/>
              <a:t> 해야함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나사는 고정에 필요한 최소한의 나사 먼저 </a:t>
            </a:r>
            <a:r>
              <a:rPr lang="ko-KR" altLang="en-US" dirty="0" err="1"/>
              <a:t>조이는걸로</a:t>
            </a:r>
            <a:r>
              <a:rPr lang="ko-KR" altLang="en-US" dirty="0"/>
              <a:t> 전달하기</a:t>
            </a:r>
            <a:r>
              <a:rPr lang="en-US" altLang="ko-KR" dirty="0"/>
              <a:t>(</a:t>
            </a:r>
            <a:r>
              <a:rPr lang="ko-KR" altLang="en-US" dirty="0" err="1"/>
              <a:t>메뉴얼에</a:t>
            </a:r>
            <a:r>
              <a:rPr lang="ko-KR" altLang="en-US" dirty="0"/>
              <a:t> 표시되어 있습니다</a:t>
            </a:r>
            <a:r>
              <a:rPr lang="en-US" altLang="ko-KR" dirty="0"/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회로도 </a:t>
            </a:r>
            <a:r>
              <a:rPr lang="ko-KR" altLang="en-US" dirty="0" err="1"/>
              <a:t>부분까지만</a:t>
            </a:r>
            <a:r>
              <a:rPr lang="ko-KR" altLang="en-US" dirty="0"/>
              <a:t> 하게하고 </a:t>
            </a:r>
            <a:r>
              <a:rPr lang="en-US" altLang="ko-KR" dirty="0"/>
              <a:t>/</a:t>
            </a:r>
            <a:r>
              <a:rPr lang="ko-KR" altLang="en-US" dirty="0"/>
              <a:t> 회로도부터 같이하기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서로 도와가면서 할 수 있게 리드하기 </a:t>
            </a:r>
            <a:r>
              <a:rPr lang="en-US" altLang="ko-KR" dirty="0"/>
              <a:t>-&gt;</a:t>
            </a:r>
            <a:r>
              <a:rPr lang="ko-KR" altLang="en-US" dirty="0"/>
              <a:t> 도와주는 애 보인다</a:t>
            </a:r>
            <a:r>
              <a:rPr lang="en-US" altLang="ko-KR" dirty="0"/>
              <a:t>(</a:t>
            </a:r>
            <a:r>
              <a:rPr lang="ko-KR" altLang="en-US" dirty="0" err="1"/>
              <a:t>긱일백</a:t>
            </a:r>
            <a:r>
              <a:rPr lang="ko-KR" altLang="en-US" dirty="0"/>
              <a:t> 뽑게 해주기</a:t>
            </a:r>
            <a:r>
              <a:rPr lang="en-US" altLang="ko-KR" dirty="0"/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AEF4C6-6AC7-A273-9478-C6EADAA94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3217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9A0D1B-62F8-282F-C022-B05315482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9F497E1-96E1-5CA1-ADAD-12B2C3EA8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5285E8-B0AD-79CE-4847-7C261B3D4A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회로도 부분 시작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서로 체크해가면서 잘못 꽂은 곳 없는지 </a:t>
            </a:r>
            <a:r>
              <a:rPr lang="ko-KR" altLang="en-US" dirty="0" err="1"/>
              <a:t>체크시키기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강사한테 먼저 </a:t>
            </a:r>
            <a:r>
              <a:rPr lang="ko-KR" altLang="en-US" dirty="0" err="1"/>
              <a:t>물어보기전</a:t>
            </a:r>
            <a:r>
              <a:rPr lang="ko-KR" altLang="en-US" dirty="0"/>
              <a:t> 서로 물어보라고 하게 하기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A65CE4-BFBB-83B5-13CA-1E893839C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62217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79405-E1AF-906D-89C2-51142B12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65829C-E167-9CF1-D680-F3D33B909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FE80A74-B7B9-2A96-E703-8E7EEAF81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/>
              <a:t>27</a:t>
            </a:r>
            <a:r>
              <a:rPr lang="ko-KR" altLang="en-US" dirty="0"/>
              <a:t>번까지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얘는 </a:t>
            </a:r>
            <a:r>
              <a:rPr lang="ko-KR" altLang="en-US" dirty="0" err="1"/>
              <a:t>얄짤없이</a:t>
            </a:r>
            <a:r>
              <a:rPr lang="ko-KR" altLang="en-US" dirty="0"/>
              <a:t> 해야함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나사는 고정에 필요한 최소한의 나사 먼저 </a:t>
            </a:r>
            <a:r>
              <a:rPr lang="ko-KR" altLang="en-US" dirty="0" err="1"/>
              <a:t>조이는걸로</a:t>
            </a:r>
            <a:r>
              <a:rPr lang="ko-KR" altLang="en-US" dirty="0"/>
              <a:t> 전달하기</a:t>
            </a:r>
            <a:r>
              <a:rPr lang="en-US" altLang="ko-KR" dirty="0"/>
              <a:t>(</a:t>
            </a:r>
            <a:r>
              <a:rPr lang="ko-KR" altLang="en-US" dirty="0" err="1"/>
              <a:t>메뉴얼에</a:t>
            </a:r>
            <a:r>
              <a:rPr lang="ko-KR" altLang="en-US" dirty="0"/>
              <a:t> 표시되어 있습니다</a:t>
            </a:r>
            <a:r>
              <a:rPr lang="en-US" altLang="ko-KR" dirty="0"/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회로도 </a:t>
            </a:r>
            <a:r>
              <a:rPr lang="ko-KR" altLang="en-US" dirty="0" err="1"/>
              <a:t>부분까지만</a:t>
            </a:r>
            <a:r>
              <a:rPr lang="ko-KR" altLang="en-US" dirty="0"/>
              <a:t> 하게하고 </a:t>
            </a:r>
            <a:r>
              <a:rPr lang="en-US" altLang="ko-KR" dirty="0"/>
              <a:t>/</a:t>
            </a:r>
            <a:r>
              <a:rPr lang="ko-KR" altLang="en-US" dirty="0"/>
              <a:t> 회로도부터 같이하기</a:t>
            </a: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서로 도와가면서 할 수 있게 리드하기 </a:t>
            </a:r>
            <a:r>
              <a:rPr lang="en-US" altLang="ko-KR" dirty="0"/>
              <a:t>-&gt;</a:t>
            </a:r>
            <a:r>
              <a:rPr lang="ko-KR" altLang="en-US" dirty="0"/>
              <a:t> 도와주는 애 보인다</a:t>
            </a:r>
            <a:r>
              <a:rPr lang="en-US" altLang="ko-KR" dirty="0"/>
              <a:t>(</a:t>
            </a:r>
            <a:r>
              <a:rPr lang="ko-KR" altLang="en-US" dirty="0" err="1"/>
              <a:t>긱일백</a:t>
            </a:r>
            <a:r>
              <a:rPr lang="ko-KR" altLang="en-US" dirty="0"/>
              <a:t> 뽑게 해주기</a:t>
            </a:r>
            <a:r>
              <a:rPr lang="en-US" altLang="ko-KR" dirty="0"/>
              <a:t>)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A83739-9FE1-05A7-F61A-787B552D38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9403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2C997-9B24-3C8F-0A30-548487E60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2677C13-A81A-AA1F-172F-B919D5ECC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713D248-2C3A-E438-B21D-DA234EF24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표는 아까 배선도를 텍스트로 정리한 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28597-5132-C281-C679-AA73E47F9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8481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11B6F-62CF-7C62-CEB2-6B397F287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F84A08-32A0-C08B-C348-961CD7D85A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0C36CA-3EE5-4E34-CEE2-E192583DAF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표는 아까 배선도를 텍스트로 정리한 표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08CD6-CBBF-B29F-2998-2B49537FE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7729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650A0-6C44-738A-1CB9-A6B4BEF05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A3A237-33B0-159C-4E2C-1C00C1A678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1D07EC-8E8A-F6BB-E5A6-DFD77330F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표는 아까 배선도를 텍스트로 정리한 표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모두 다 끝났다 </a:t>
            </a:r>
            <a:r>
              <a:rPr lang="en-US" altLang="ko-KR" dirty="0"/>
              <a:t>=&gt;</a:t>
            </a:r>
            <a:r>
              <a:rPr lang="ko-KR" altLang="en-US" dirty="0"/>
              <a:t> 메뉴얼을 보고 테스트까지 진행한 후에 다음 단계로 넘어가주세요</a:t>
            </a:r>
            <a:endParaRPr lang="en-US" altLang="ko-KR" dirty="0"/>
          </a:p>
          <a:p>
            <a:r>
              <a:rPr lang="ko-KR" altLang="en-US" dirty="0"/>
              <a:t>다음 슬라이드로 넘어가면서 테스트 진행시키기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635CB0-3665-E9AC-D2B9-28AA0311F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0007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CD6FE-915A-64A4-B0A6-7296B56F1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9DA6AAD-5A61-4E28-A882-A308724DD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9B7C248-D4B2-5408-9989-AEF02D159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어댑터에 연결된 </a:t>
            </a:r>
            <a:r>
              <a:rPr lang="en-US" altLang="ko-KR" dirty="0" err="1"/>
              <a:t>usb</a:t>
            </a:r>
            <a:r>
              <a:rPr lang="en-US" altLang="ko-KR" dirty="0"/>
              <a:t> </a:t>
            </a:r>
            <a:r>
              <a:rPr lang="ko-KR" altLang="en-US" dirty="0"/>
              <a:t>허브에 각자 키트에 지급된 </a:t>
            </a:r>
            <a:r>
              <a:rPr lang="en-US" altLang="ko-KR" dirty="0" err="1"/>
              <a:t>usb</a:t>
            </a:r>
            <a:r>
              <a:rPr lang="en-US" altLang="ko-KR" dirty="0"/>
              <a:t> </a:t>
            </a:r>
            <a:r>
              <a:rPr lang="ko-KR" altLang="en-US" dirty="0"/>
              <a:t>케이블을 연결해주세요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889F0D-665A-60B3-F188-B571B2AE5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4065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A40C2-5680-9C32-51D7-AA9B707E4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B60B0C-59BD-8D22-D791-903D7659C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8AED07C-7986-C904-F8F7-E7F83D998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이때 처음에 전원이 들어오고 나서 초기화가 잘 될 수 있게 가만히 놔둬주세요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BE88A7-1874-2BA3-7DED-01E235093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5627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82E7C-B601-FB2A-3E09-E7C370795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60FB8D8-DAD0-FEF9-8A5F-E6385AB0A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615A7B-6546-31FD-DB54-543296EF63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아까 땀의 양에 따라 변화하는 피부 저항 값을 통해서 거짓말을 판단한다고 했잖아요</a:t>
            </a:r>
            <a:r>
              <a:rPr lang="en-US" altLang="ko-KR" dirty="0"/>
              <a:t>?</a:t>
            </a:r>
            <a:r>
              <a:rPr lang="ko-KR" altLang="en-US" dirty="0"/>
              <a:t> 따라서 손의 기본 </a:t>
            </a:r>
            <a:r>
              <a:rPr lang="ko-KR" altLang="en-US" dirty="0" err="1"/>
              <a:t>저항값을</a:t>
            </a:r>
            <a:r>
              <a:rPr lang="ko-KR" altLang="en-US" dirty="0"/>
              <a:t> 측정해주는 단계입니다</a:t>
            </a:r>
            <a:r>
              <a:rPr lang="en-US" altLang="ko-KR" dirty="0"/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이때 저항은 어떤 식으로 계산한다고 했죠</a:t>
            </a:r>
            <a:r>
              <a:rPr lang="en-US" altLang="ko-KR" dirty="0"/>
              <a:t>?</a:t>
            </a:r>
            <a:r>
              <a:rPr lang="ko-KR" altLang="en-US" dirty="0"/>
              <a:t> 맞아요 옴의 법칙을 통해 계산합니다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어느 정도 길게 눌렀으면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B3369-7723-D1AB-56E6-E4BDF980A4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17445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DB605-4C3D-EFF5-120D-92F5C77CC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6B3EA7-1F2D-318A-7455-A44AFE363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0113B1-BE55-7D4B-5DE7-F60470035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작품을 작동시킬 때 주의사항이 있는데요</a:t>
            </a:r>
            <a:r>
              <a:rPr lang="en-US" altLang="ko-KR" dirty="0"/>
              <a:t>.</a:t>
            </a:r>
            <a:r>
              <a:rPr lang="ko-KR" altLang="en-US" dirty="0"/>
              <a:t> 어떤 주의사항들이 있을까요</a:t>
            </a:r>
            <a:r>
              <a:rPr lang="en-US" altLang="ko-KR" dirty="0"/>
              <a:t>. (</a:t>
            </a:r>
            <a:r>
              <a:rPr lang="ko-KR" altLang="en-US" dirty="0"/>
              <a:t>질문유도</a:t>
            </a:r>
            <a:r>
              <a:rPr lang="en-US" altLang="ko-KR" dirty="0"/>
              <a:t>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 typeface="Symbol" pitchFamily="2" charset="2"/>
              <a:buChar char="Þ"/>
            </a:pPr>
            <a:r>
              <a:rPr lang="ko-KR" altLang="en-US" dirty="0"/>
              <a:t>손이 전극에서 떨어진 경우</a:t>
            </a:r>
            <a:endParaRPr lang="en-US" altLang="ko-KR" dirty="0"/>
          </a:p>
          <a:p>
            <a:pPr marL="171450" indent="-171450">
              <a:buFont typeface="Symbol" pitchFamily="2" charset="2"/>
              <a:buChar char="Þ"/>
            </a:pPr>
            <a:r>
              <a:rPr lang="ko-KR" altLang="en-US" dirty="0"/>
              <a:t>초기 설정이 완료되지 않았는데 측정</a:t>
            </a:r>
            <a:r>
              <a:rPr lang="en-US" altLang="ko-KR" dirty="0"/>
              <a:t>(</a:t>
            </a:r>
            <a:r>
              <a:rPr lang="ko-KR" altLang="en-US" dirty="0"/>
              <a:t>캘리브레이션</a:t>
            </a:r>
            <a:r>
              <a:rPr lang="en-US" altLang="ko-KR" dirty="0"/>
              <a:t>)</a:t>
            </a:r>
            <a:r>
              <a:rPr lang="ko-KR" altLang="en-US" dirty="0"/>
              <a:t>을 시도하려는 경우</a:t>
            </a:r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F08FBE-E30E-14FD-FB9B-BF973119A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3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B6505-1F8B-6912-8466-00F3C8682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941608-2902-9031-F0B9-5F6605865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C2B8D9-B3D0-56A7-493A-A7E626C606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여러분들 혹시 이게 </a:t>
            </a:r>
            <a:r>
              <a:rPr lang="ko-KR" altLang="en-US" dirty="0" err="1"/>
              <a:t>뭔지</a:t>
            </a:r>
            <a:r>
              <a:rPr lang="ko-KR" altLang="en-US" dirty="0"/>
              <a:t> 아시나요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/>
              <a:t>여러분들 다들 거짓말 한번쯤은 해보셨죠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어떤 거짓말 해보셨나요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6DF0D6-91CB-1C92-5F7E-02B3B7811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3241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72BEA-BD47-D67B-A176-8FCD814ED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76072E7-9CB6-EB34-41CF-A380A33EC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E1571B-5E7E-1B6D-F067-ABD34F3AC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이제 거짓말 유무를 판단하는 단계인데요</a:t>
            </a:r>
            <a:r>
              <a:rPr lang="en-US" altLang="ko-KR" dirty="0"/>
              <a:t>.</a:t>
            </a:r>
            <a:r>
              <a:rPr lang="ko-KR" altLang="en-US" dirty="0"/>
              <a:t> 마찬가지로 </a:t>
            </a:r>
            <a:r>
              <a:rPr lang="ko-KR" altLang="en-US" dirty="0" err="1"/>
              <a:t>저항값을</a:t>
            </a:r>
            <a:r>
              <a:rPr lang="ko-KR" altLang="en-US" dirty="0"/>
              <a:t> 측정하여 비교를 해줍니다</a:t>
            </a:r>
            <a:r>
              <a:rPr lang="en-US" altLang="ko-KR" dirty="0"/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dirty="0"/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dirty="0"/>
              <a:t>땀이 발생했으니까 측정한 저항 값이 감소하게 된다</a:t>
            </a:r>
            <a:r>
              <a:rPr lang="en-US" altLang="ko-KR" dirty="0"/>
              <a:t>.</a:t>
            </a:r>
            <a:r>
              <a:rPr lang="ko-KR" altLang="en-US" dirty="0"/>
              <a:t> 따라서 다음과 같이 부등호가 표현됨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A57CF2-E817-32E3-644F-C19774E68E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4890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4C63-F708-237C-5E1A-334B47188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02F7363-7A72-C6FE-8F3F-3B58BB081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1CFFF7-DB9F-44DB-1FFE-CDB60C881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참이면 불빛과 인터랙티브 동작을 출력하고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거짓이면 어떻게 될까요</a:t>
            </a:r>
            <a:r>
              <a:rPr lang="en-US" altLang="ko-KR" dirty="0"/>
              <a:t>?</a:t>
            </a:r>
            <a:r>
              <a:rPr lang="ko-KR" altLang="en-US" dirty="0"/>
              <a:t> 한번 직접 확인해보시면 되겠습니다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F60C87-7B92-E600-D5B2-C35F5CF564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528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4EAF2-4844-878F-2209-9DE5E93BF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8DF50C-79ED-37EA-549B-DD2DF4249F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7663DC-6786-3A47-4953-2F1548EF8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altLang="ko-KR" dirty="0"/>
              <a:t>15</a:t>
            </a:r>
            <a:r>
              <a:rPr lang="ko-KR" altLang="en-US" dirty="0" err="1"/>
              <a:t>분동안</a:t>
            </a:r>
            <a:r>
              <a:rPr lang="ko-KR" altLang="en-US" dirty="0"/>
              <a:t> 진행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먼저 한 애들은 종이 줘서 시연해보라고 하기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5</a:t>
            </a:r>
            <a:r>
              <a:rPr lang="ko-KR" altLang="en-US" dirty="0" err="1"/>
              <a:t>분정도</a:t>
            </a:r>
            <a:r>
              <a:rPr lang="ko-KR" altLang="en-US" dirty="0"/>
              <a:t> 회로도에 </a:t>
            </a:r>
            <a:r>
              <a:rPr lang="ko-KR" altLang="en-US" dirty="0" err="1"/>
              <a:t>뺐길</a:t>
            </a:r>
            <a:r>
              <a:rPr lang="ko-KR" altLang="en-US" dirty="0"/>
              <a:t> 수 있으니 조절하면서 하기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뚜껑 </a:t>
            </a:r>
            <a:r>
              <a:rPr lang="ko-KR" altLang="en-US" dirty="0" err="1"/>
              <a:t>닫는거</a:t>
            </a:r>
            <a:r>
              <a:rPr lang="ko-KR" altLang="en-US" dirty="0"/>
              <a:t> </a:t>
            </a:r>
            <a:r>
              <a:rPr lang="ko-KR" altLang="en-US" dirty="0" err="1"/>
              <a:t>할때</a:t>
            </a:r>
            <a:r>
              <a:rPr lang="ko-KR" altLang="en-US" dirty="0"/>
              <a:t> 짝 지어서 할 수 있게 안내하기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4FDE58-D34F-928D-D47A-AAC376B32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1620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83AA4-24E3-55F2-50CE-2EBEFF9D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25D973-3F17-F33E-22B0-E1904DA06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450944A-3483-E626-2912-83EB07644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  <a:r>
              <a:rPr lang="ko-KR" altLang="en-US" dirty="0"/>
              <a:t>다 한 학생이 있다면 못한 학생들 도와주라고 이끌기</a:t>
            </a:r>
            <a:endParaRPr lang="en-US" altLang="ko-KR" dirty="0"/>
          </a:p>
          <a:p>
            <a:r>
              <a:rPr lang="en-US" altLang="ko-KR" dirty="0"/>
              <a:t>=&gt;</a:t>
            </a:r>
            <a:r>
              <a:rPr lang="ko-KR" altLang="en-US" dirty="0"/>
              <a:t> 도와준 학생 기억했다가 </a:t>
            </a:r>
            <a:r>
              <a:rPr lang="ko-KR" altLang="en-US" dirty="0" err="1"/>
              <a:t>긱일백</a:t>
            </a:r>
            <a:r>
              <a:rPr lang="ko-KR" altLang="en-US" dirty="0"/>
              <a:t> 한번 뽑게 해주기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2411BD-3775-B3AF-7B2C-42ABDC8A57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269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A4D16-57F4-BFE9-6356-D3FA2BBBB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550BFC2-267C-7C04-2688-F35DDEC94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9BDD97-3962-9438-3955-991FE677E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팝콘통의 번호를 보고 슬라이드에서 맞는 질문을 찾아서 서로 질문해보세요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r>
              <a:rPr lang="ko-KR" altLang="en-US" dirty="0"/>
              <a:t>하고나서 시간이 많이 남았다 싶으면 원본 작품 소환 </a:t>
            </a:r>
            <a:r>
              <a:rPr lang="en-US" altLang="ko-KR" dirty="0"/>
              <a:t>-&gt;</a:t>
            </a:r>
            <a:r>
              <a:rPr lang="ko-KR" altLang="en-US" dirty="0"/>
              <a:t> </a:t>
            </a:r>
            <a:r>
              <a:rPr lang="ko-KR" altLang="en-US" dirty="0" err="1"/>
              <a:t>여기있는</a:t>
            </a:r>
            <a:r>
              <a:rPr lang="ko-KR" altLang="en-US" dirty="0"/>
              <a:t> </a:t>
            </a:r>
            <a:r>
              <a:rPr lang="ko-KR" altLang="en-US" dirty="0" err="1"/>
              <a:t>질문쓰거나</a:t>
            </a:r>
            <a:r>
              <a:rPr lang="ko-KR" altLang="en-US" dirty="0"/>
              <a:t> 본인동의 받고 질문 받기 </a:t>
            </a:r>
            <a:r>
              <a:rPr lang="en-US" altLang="ko-KR" dirty="0"/>
              <a:t>(</a:t>
            </a:r>
            <a:r>
              <a:rPr lang="ko-KR" altLang="en-US" dirty="0" err="1"/>
              <a:t>나락퀴즈쇼</a:t>
            </a:r>
            <a:r>
              <a:rPr lang="ko-KR" altLang="en-US" dirty="0"/>
              <a:t> 느낌으로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6CD8DE-F5B8-432D-9606-582A2DD6C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161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F0806-0279-D858-1981-BC7C9FF4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3A39CFA-A05B-4AD5-D0B7-CB0894EF19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12B20D-E956-F586-AEBA-F1F8F8AFEC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 파트는 진행상황 보면서 결정하는 걸로 하겠습니다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 진행이 </a:t>
            </a:r>
            <a:r>
              <a:rPr lang="ko-KR" altLang="en-US" dirty="0" err="1"/>
              <a:t>스피디하게</a:t>
            </a:r>
            <a:r>
              <a:rPr lang="ko-KR" altLang="en-US" dirty="0"/>
              <a:t> 잘 진행되었으면 </a:t>
            </a:r>
            <a:r>
              <a:rPr lang="ko-KR" altLang="en-US" dirty="0" err="1"/>
              <a:t>디테일하게</a:t>
            </a:r>
            <a:r>
              <a:rPr lang="ko-KR" altLang="en-US" dirty="0"/>
              <a:t> 설명이 들어가고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진행이 좀 빡빡하게 되었으면 바로 다음 슬라이드로 넘어가서 퀴즈 풀고 마무리하는 단계로 진행하겠습니다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땀이 발생했으니까 측정한 저항 값이 감소하게 된다</a:t>
            </a:r>
            <a:r>
              <a:rPr lang="en-US" altLang="ko-KR" dirty="0"/>
              <a:t>.</a:t>
            </a:r>
            <a:r>
              <a:rPr lang="ko-KR" altLang="en-US" dirty="0"/>
              <a:t> 따라서 다음과 같이 부등호가 표현됨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8414A0-EF03-5CE0-0300-797C491E47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253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11003-0AF0-1DF2-A52D-18A828B8A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A91C7C8-7FD9-9757-95F0-E823A257E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4398D3-DA7D-5497-F9E3-B76A59E35F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 err="1"/>
              <a:t>문제씩</a:t>
            </a:r>
            <a:r>
              <a:rPr lang="ko-KR" altLang="en-US" dirty="0"/>
              <a:t> 하고 경품 뽑고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3</a:t>
            </a:r>
            <a:r>
              <a:rPr lang="ko-KR" altLang="en-US" dirty="0"/>
              <a:t>문제 다 끝내면 잘 도와준 학생들 뽑게 해주기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766A18-8725-1194-E42E-9EAA229DF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0604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88E1C-6E12-1C01-5236-C84C0E25A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599391-C972-AD05-5101-32F54B2CF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7F9548-79BE-7409-06AC-59813DB88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/>
              <a:t>긱일백</a:t>
            </a:r>
            <a:r>
              <a:rPr lang="en-US" altLang="ko-KR" dirty="0"/>
              <a:t>-</a:t>
            </a:r>
            <a:r>
              <a:rPr lang="ko-KR" altLang="en-US" dirty="0"/>
              <a:t>타임</a:t>
            </a:r>
            <a:r>
              <a:rPr lang="en-US" altLang="ko-KR" dirty="0"/>
              <a:t>)))</a:t>
            </a:r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퀴즈 맞춘 학생</a:t>
            </a:r>
            <a:r>
              <a:rPr lang="en-US" altLang="ko-KR" dirty="0"/>
              <a:t>(3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잘 도와준 학생</a:t>
            </a:r>
            <a:r>
              <a:rPr lang="en-US" altLang="ko-KR" dirty="0"/>
              <a:t>(</a:t>
            </a:r>
            <a:r>
              <a:rPr lang="ko-KR" altLang="en-US" dirty="0"/>
              <a:t>최대 </a:t>
            </a:r>
            <a:r>
              <a:rPr lang="en-US" altLang="ko-KR" dirty="0"/>
              <a:t>5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4513A3-577B-0C5D-FA4C-98DFBD93C2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7960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137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0C4DD-F4B2-EA32-A5CF-27E144B08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59C13A9-7936-D59E-15B2-F067C8013B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9D7D0A-411D-4515-B3A4-79821089B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흔히 아는 거짓말 탐지기로는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E7BAFB-A618-901B-B370-5792C07E2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58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B26D9-37F0-9A17-14BD-9947C5FC8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BBC76D-2B07-156B-D6E6-2574A4533A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EB73E3-423F-D7E0-E8A1-3082E57800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오늘 저희가 만들어볼 거짓말 </a:t>
            </a:r>
            <a:r>
              <a:rPr lang="ko-KR" altLang="en-US" dirty="0" err="1"/>
              <a:t>탐지기는요</a:t>
            </a:r>
            <a:endParaRPr lang="en-US" altLang="ko-KR" dirty="0"/>
          </a:p>
          <a:p>
            <a:r>
              <a:rPr lang="ko-KR" altLang="en-US" dirty="0"/>
              <a:t>기존에 </a:t>
            </a:r>
            <a:r>
              <a:rPr lang="ko-KR" altLang="en-US" dirty="0" err="1"/>
              <a:t>긱블에서</a:t>
            </a:r>
            <a:r>
              <a:rPr lang="ko-KR" altLang="en-US" dirty="0"/>
              <a:t> 만들었던 작품을 키트화해서 만든 작품입니다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간단하게 영상 시청하도록 하겠습니다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FALSE</a:t>
            </a:r>
            <a:r>
              <a:rPr lang="ko-KR" altLang="en-US" dirty="0"/>
              <a:t>까지 영상 틀어주기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영상 어땠나요</a:t>
            </a:r>
            <a:r>
              <a:rPr lang="en-US" altLang="ko-KR" dirty="0"/>
              <a:t>?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덮여있던</a:t>
            </a:r>
            <a:r>
              <a:rPr lang="ko-KR" altLang="en-US" dirty="0"/>
              <a:t> 천 치우기</a:t>
            </a:r>
            <a:r>
              <a:rPr lang="en-US" altLang="ko-KR" dirty="0"/>
              <a:t>)</a:t>
            </a:r>
            <a:r>
              <a:rPr lang="ko-KR" altLang="en-US" dirty="0"/>
              <a:t> 영상에서 나온 작품을 한번 직접 시연해보겠습니다</a:t>
            </a:r>
            <a:r>
              <a:rPr lang="en-US" altLang="ko-KR" dirty="0"/>
              <a:t>.</a:t>
            </a:r>
            <a:r>
              <a:rPr lang="ko-KR" altLang="en-US" dirty="0"/>
              <a:t> 하고 싶은 학생 손들어주세요</a:t>
            </a:r>
            <a:r>
              <a:rPr lang="en-US" altLang="ko-KR" dirty="0"/>
              <a:t>~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희망자 많으면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나랑 가위바위보해서 이긴 애들 </a:t>
            </a:r>
            <a:r>
              <a:rPr lang="en-US" altLang="ko-KR" dirty="0"/>
              <a:t>1~2</a:t>
            </a:r>
            <a:r>
              <a:rPr lang="ko-KR" altLang="en-US" dirty="0"/>
              <a:t>명만 시키기 </a:t>
            </a:r>
            <a:r>
              <a:rPr lang="en-US" altLang="ko-KR" dirty="0"/>
              <a:t>/</a:t>
            </a:r>
            <a:r>
              <a:rPr lang="ko-KR" altLang="en-US" dirty="0"/>
              <a:t> 키트 제작 다 마무리 하고 시간이 남으면 체험할 수 있게 하겠습니다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희망자 적으면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딱 그 정도만 시키고 넘어가기</a:t>
            </a:r>
            <a:endParaRPr lang="en-US" altLang="ko-KR" dirty="0"/>
          </a:p>
          <a:p>
            <a:r>
              <a:rPr lang="en-US" altLang="ko-KR" dirty="0"/>
              <a:t>{</a:t>
            </a:r>
            <a:r>
              <a:rPr lang="ko-KR" altLang="en-US" dirty="0"/>
              <a:t>공통질문</a:t>
            </a:r>
            <a:r>
              <a:rPr lang="en-US" altLang="ko-KR" dirty="0"/>
              <a:t>}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나는 엘리베이터 </a:t>
            </a:r>
            <a:r>
              <a:rPr lang="ko-KR" altLang="en-US" dirty="0" err="1"/>
              <a:t>타러오는</a:t>
            </a:r>
            <a:r>
              <a:rPr lang="ko-KR" altLang="en-US" dirty="0"/>
              <a:t> 사람을 보고 닫기 버튼을 누른 적이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	</a:t>
            </a:r>
            <a:r>
              <a:rPr lang="ko-KR" altLang="en-US" dirty="0"/>
              <a:t>  나는 떨어진 지갑을 줍는다면 바로 주인을 찾아줄 것이다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시연 후 </a:t>
            </a:r>
            <a:r>
              <a:rPr lang="en-US" altLang="ko-KR" dirty="0">
                <a:sym typeface="Wingdings" pitchFamily="2" charset="2"/>
              </a:rPr>
              <a:t>--&gt;&gt;</a:t>
            </a:r>
            <a:r>
              <a:rPr lang="ko-KR" altLang="en-US" dirty="0">
                <a:sym typeface="Wingdings" pitchFamily="2" charset="2"/>
              </a:rPr>
              <a:t> 이거 진짜 </a:t>
            </a:r>
            <a:r>
              <a:rPr lang="ko-KR" altLang="en-US" dirty="0" err="1">
                <a:sym typeface="Wingdings" pitchFamily="2" charset="2"/>
              </a:rPr>
              <a:t>어려운건데</a:t>
            </a:r>
            <a:r>
              <a:rPr lang="en-US" altLang="ko-KR" dirty="0">
                <a:sym typeface="Wingdings" pitchFamily="2" charset="2"/>
              </a:rPr>
              <a:t>?</a:t>
            </a:r>
            <a:r>
              <a:rPr lang="ko-KR" altLang="en-US" dirty="0">
                <a:sym typeface="Wingdings" pitchFamily="2" charset="2"/>
              </a:rPr>
              <a:t> 할 수 있어요</a:t>
            </a:r>
            <a:r>
              <a:rPr lang="en-US" altLang="ko-KR" dirty="0">
                <a:sym typeface="Wingdings" pitchFamily="2" charset="2"/>
              </a:rPr>
              <a:t>?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뽕 차오르게 리드하기</a:t>
            </a:r>
            <a:r>
              <a:rPr lang="en-US" altLang="ko-KR" dirty="0">
                <a:sym typeface="Wingdings" pitchFamily="2" charset="2"/>
              </a:rPr>
              <a:t>)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127597-55C5-9AF5-CC30-5DC92FE3D6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569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그럼 본론으로 돌아와서 거짓말 탐지기 키트 특강의 목차입니다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446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거짓말탐지기는 다음과 같은 원리 </a:t>
            </a:r>
            <a:r>
              <a:rPr lang="en-US" altLang="ko-KR" dirty="0"/>
              <a:t>3</a:t>
            </a:r>
            <a:r>
              <a:rPr lang="ko-KR" altLang="en-US" dirty="0"/>
              <a:t>가지로 정리할 수 있는데요</a:t>
            </a:r>
            <a:endParaRPr lang="en-US" altLang="ko-KR" dirty="0"/>
          </a:p>
          <a:p>
            <a:r>
              <a:rPr lang="ko-KR" altLang="en-US" dirty="0"/>
              <a:t>용어들이 좀 </a:t>
            </a:r>
            <a:r>
              <a:rPr lang="ko-KR" altLang="en-US" dirty="0" err="1"/>
              <a:t>어려워보이죠</a:t>
            </a:r>
            <a:r>
              <a:rPr lang="en-US" altLang="ko-KR" dirty="0"/>
              <a:t>?</a:t>
            </a:r>
            <a:r>
              <a:rPr lang="ko-KR" altLang="en-US" dirty="0"/>
              <a:t> 그럴 수 밖에 </a:t>
            </a:r>
            <a:r>
              <a:rPr lang="ko-KR" altLang="en-US" dirty="0" err="1"/>
              <a:t>없는게</a:t>
            </a:r>
            <a:r>
              <a:rPr lang="ko-KR" altLang="en-US" dirty="0"/>
              <a:t> 고등학생 형들도 </a:t>
            </a:r>
            <a:r>
              <a:rPr lang="ko-KR" altLang="en-US" dirty="0" err="1"/>
              <a:t>어려워하는게</a:t>
            </a:r>
            <a:r>
              <a:rPr lang="ko-KR" altLang="en-US" dirty="0"/>
              <a:t> 다음 내용들이거든요</a:t>
            </a:r>
            <a:r>
              <a:rPr lang="en-US" altLang="ko-KR" dirty="0"/>
              <a:t>!</a:t>
            </a:r>
            <a:r>
              <a:rPr lang="ko-KR" altLang="en-US" dirty="0"/>
              <a:t> 하지만 오늘 이 단어 </a:t>
            </a:r>
            <a:r>
              <a:rPr lang="en-US" altLang="ko-KR" dirty="0"/>
              <a:t>3</a:t>
            </a:r>
            <a:r>
              <a:rPr lang="ko-KR" altLang="en-US" dirty="0"/>
              <a:t>가지만 잘 기억하시면 특별한 </a:t>
            </a:r>
            <a:r>
              <a:rPr lang="ko-KR" altLang="en-US" dirty="0" err="1"/>
              <a:t>무언가가</a:t>
            </a:r>
            <a:r>
              <a:rPr lang="ko-KR" altLang="en-US" dirty="0"/>
              <a:t> </a:t>
            </a:r>
            <a:r>
              <a:rPr lang="ko-KR" altLang="en-US" dirty="0" err="1"/>
              <a:t>제공될건데요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 세가지 단어를 잘 기억하셔야 합니다</a:t>
            </a:r>
            <a:r>
              <a:rPr lang="en-US" altLang="ko-KR" dirty="0"/>
              <a:t>!</a:t>
            </a:r>
            <a:r>
              <a:rPr lang="ko-KR" altLang="en-US" dirty="0"/>
              <a:t> 왜냐하면 특강 마지막에 퀴즈를 내서 맞춘 학생에게는 선물이 제공될 겁니다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선물은 바로 추첨 캡슐을 통해 선물이 제공됩니다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1B234-97B9-4680-8D46-BA370A48EA4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594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g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g"/><Relationship Id="rId5" Type="http://schemas.openxmlformats.org/officeDocument/2006/relationships/hyperlink" Target="https://youtu.be/6wKUhN6LlpQ?si=aRxD254dXQH4JhYx&amp;t=894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microsoft.com/office/2011/relationships/webextension" Target="../webextensions/webextension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microsoft.com/office/2011/relationships/webextension" Target="../webextensions/webextension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3.jpg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42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5" Type="http://schemas.openxmlformats.org/officeDocument/2006/relationships/image" Target="../media/image44.jpg"/><Relationship Id="rId10" Type="http://schemas.microsoft.com/office/2007/relationships/diagramDrawing" Target="../diagrams/drawing1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45.jpg"/><Relationship Id="rId10" Type="http://schemas.microsoft.com/office/2007/relationships/diagramDrawing" Target="../diagrams/drawing2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2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3.xml"/><Relationship Id="rId5" Type="http://schemas.openxmlformats.org/officeDocument/2006/relationships/image" Target="../media/image47.jpg"/><Relationship Id="rId10" Type="http://schemas.microsoft.com/office/2007/relationships/diagramDrawing" Target="../diagrams/drawing3.xml"/><Relationship Id="rId4" Type="http://schemas.openxmlformats.org/officeDocument/2006/relationships/image" Target="../media/image13.png"/><Relationship Id="rId9" Type="http://schemas.openxmlformats.org/officeDocument/2006/relationships/diagramColors" Target="../diagrams/colors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microsoft.com/office/2011/relationships/webextension" Target="../webextensions/webextension3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hyperlink" Target="https://youtu.be/o5D5bI1bG2Q?si=_ReQnFvIQfUQRChv&amp;t=326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003989" y="4482878"/>
            <a:ext cx="16292721" cy="132124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8100" b="1" i="0" u="none" strike="noStrike" spc="-500" dirty="0">
                <a:solidFill>
                  <a:srgbClr val="000000"/>
                </a:solidFill>
                <a:ea typeface="Pretendard ExtraBold"/>
              </a:rPr>
              <a:t>GSR</a:t>
            </a:r>
            <a:r>
              <a:rPr lang="ko-KR" altLang="en-US" sz="8100" b="0" i="0" u="none" strike="noStrike" spc="-500" dirty="0">
                <a:solidFill>
                  <a:srgbClr val="000000"/>
                </a:solidFill>
                <a:ea typeface="Pretendard ExtraBold"/>
              </a:rPr>
              <a:t>를 활용한 거짓말 탐지기 키트 만들기</a:t>
            </a:r>
            <a:endParaRPr lang="ko-KR" sz="8100" b="0" i="0" u="none" strike="noStrike" spc="-5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61D0D56-1665-9516-82D8-DA8F83C0EA49}"/>
              </a:ext>
            </a:extLst>
          </p:cNvPr>
          <p:cNvSpPr txBox="1"/>
          <p:nvPr/>
        </p:nvSpPr>
        <p:spPr>
          <a:xfrm>
            <a:off x="11690350" y="8125644"/>
            <a:ext cx="54483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en-US" altLang="ko-KR" sz="3600" b="1" i="0" u="none" strike="noStrike" spc="-200" dirty="0">
                <a:solidFill>
                  <a:srgbClr val="000000"/>
                </a:solidFill>
                <a:latin typeface="Pretendard Light"/>
              </a:rPr>
              <a:t>2025.02.26</a:t>
            </a:r>
            <a:r>
              <a:rPr lang="ko-KR" altLang="en-US" sz="3600" b="1" i="0" u="none" strike="noStrike" spc="-2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altLang="ko-KR" sz="3600" b="1" i="0" u="none" strike="noStrike" spc="-200" dirty="0">
                <a:solidFill>
                  <a:srgbClr val="000000"/>
                </a:solidFill>
                <a:latin typeface="Pretendard Light"/>
              </a:rPr>
              <a:t>~</a:t>
            </a:r>
            <a:r>
              <a:rPr lang="ko-KR" altLang="en-US" sz="3600" b="1" i="0" u="none" strike="noStrike" spc="-200" dirty="0">
                <a:solidFill>
                  <a:srgbClr val="000000"/>
                </a:solidFill>
                <a:latin typeface="Pretendard Light"/>
              </a:rPr>
              <a:t> </a:t>
            </a:r>
            <a:r>
              <a:rPr lang="en-US" altLang="ko-KR" sz="3600" b="1" i="0" u="none" strike="noStrike" spc="-200" dirty="0">
                <a:solidFill>
                  <a:srgbClr val="000000"/>
                </a:solidFill>
                <a:latin typeface="Pretendard Light"/>
              </a:rPr>
              <a:t>2025.03.01</a:t>
            </a:r>
          </a:p>
          <a:p>
            <a:pPr lvl="0" algn="ctr">
              <a:lnSpc>
                <a:spcPct val="124499"/>
              </a:lnSpc>
            </a:pPr>
            <a:r>
              <a:rPr lang="ko-KR" altLang="en-US" sz="3600" b="1" spc="-200" dirty="0" err="1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긱블</a:t>
            </a:r>
            <a:r>
              <a:rPr lang="ko-KR" altLang="en-US" sz="3600" b="1" spc="-2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나스카</a:t>
            </a:r>
            <a:endParaRPr lang="en-US" sz="3600" b="1" spc="-2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6A0C0-7081-DED3-1A7E-DA9169C92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0E492B6F-6506-B127-A051-5F3F2D8D72A1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637CA48-D9FD-E051-88AE-46B0B5801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CAA3411-5848-D13F-6593-8F5BA5C2951A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4B68E6FD-AF09-CC5A-2780-7F03B391A9D2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61BDEA73-85F1-3DA7-9201-E098D0872EDD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4371FEE5-C495-6DEB-DFC4-2A413475B1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CE26ECB1-4572-B496-ADAF-5A69855B6392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b="0" i="0" u="none" strike="noStrike" spc="-5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긱일백</a:t>
            </a:r>
            <a:r>
              <a:rPr lang="ko-KR" altLang="en-US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타임</a:t>
            </a:r>
            <a:endParaRPr lang="ko-KR" altLang="ko-Kore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6C49CE42-A4F7-20A7-0017-6EF8D487B3EF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뽑은 번호에 따라서 상품을 확인해주세요</a:t>
            </a: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4FAF2179-1EB8-1C66-EBCD-B8BCDCAF76BA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AD690E81-B59E-BE04-711D-835D37D7E3F2}"/>
              </a:ext>
            </a:extLst>
          </p:cNvPr>
          <p:cNvSpPr txBox="1"/>
          <p:nvPr/>
        </p:nvSpPr>
        <p:spPr>
          <a:xfrm>
            <a:off x="2159000" y="4001655"/>
            <a:ext cx="16510000" cy="55574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꽝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긱블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스티커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디지털 노트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긱블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엽서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수드래곤님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싸인 노트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비공개 키트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브레이크 키트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6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1F64A-0E1E-6DF4-B8B3-A02F844EA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39067E8-0FF1-1765-8BB9-E774369090AF}"/>
              </a:ext>
            </a:extLst>
          </p:cNvPr>
          <p:cNvSpPr txBox="1"/>
          <p:nvPr/>
        </p:nvSpPr>
        <p:spPr>
          <a:xfrm>
            <a:off x="952500" y="28321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DFA14D-7B16-9517-0251-A016E3C74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79E7860-6A24-70D1-4FC8-984EC23FEA35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179B2C14-344B-99FE-2CC3-0A763F74B19C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40CE7925-19B8-5BC0-5CC4-AD727CBF7006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2EDCDC88-FAD2-1FFF-6126-8D7ACCBDB4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B0F8CE04-3C7C-021C-AA48-D02EA0A01838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저항의 변화 </a:t>
            </a:r>
            <a:r>
              <a:rPr lang="en-US" altLang="ko-KR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GSR</a:t>
            </a:r>
            <a:r>
              <a:rPr lang="en-US" altLang="ko-KR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5304285-05E5-312F-9B02-52D4B4335F76}"/>
              </a:ext>
            </a:extLst>
          </p:cNvPr>
          <p:cNvSpPr/>
          <p:nvPr/>
        </p:nvSpPr>
        <p:spPr>
          <a:xfrm>
            <a:off x="941995" y="3799723"/>
            <a:ext cx="16393506" cy="576337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손의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은 땀의 양에 따라 변화된다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                                                                       전기가 더 잘                         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                                                                            통하기에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이 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												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감소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 descr="손가락, 손톱, 사람, 엄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660215F-85B7-30F7-7ADC-B12680DD3E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95" y="5471793"/>
            <a:ext cx="4425950" cy="3456307"/>
          </a:xfrm>
          <a:prstGeom prst="rect">
            <a:avLst/>
          </a:prstGeom>
        </p:spPr>
      </p:pic>
      <p:pic>
        <p:nvPicPr>
          <p:cNvPr id="13" name="그림 12" descr="번개, 우레, 뇌우, 폭풍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CAD5070-7450-0EC9-A8E3-FD0A66FF02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5471792"/>
            <a:ext cx="5189652" cy="345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52500" y="28321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917259ED-F578-7C45-6778-2689D0673457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45B9B28F-0ADF-CED5-4DC6-07B150DA8306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735D45AD-B391-5A7C-2623-B0D7CCCF55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B48EE8C2-AF3D-11E7-852A-0D2C0AB97C41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저항의 변화 </a:t>
            </a:r>
            <a:r>
              <a:rPr lang="en-US" altLang="ko-KR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GSR</a:t>
            </a:r>
            <a:r>
              <a:rPr lang="en-US" altLang="ko-KR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E438A0-7206-768D-636D-C3270741F732}"/>
              </a:ext>
            </a:extLst>
          </p:cNvPr>
          <p:cNvSpPr/>
          <p:nvPr/>
        </p:nvSpPr>
        <p:spPr>
          <a:xfrm>
            <a:off x="941995" y="2933700"/>
            <a:ext cx="16393506" cy="576337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거짓말을 한다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-&gt;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땀의 양 증가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-&gt;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저항 값이 내려간다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 descr="클립아트, 그림, 만화 영화, 일러스트레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91E163D-2F4B-9DB0-0997-A7CC4C50C9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937" y="5465751"/>
            <a:ext cx="2971800" cy="2971800"/>
          </a:xfrm>
          <a:prstGeom prst="rect">
            <a:avLst/>
          </a:prstGeom>
        </p:spPr>
      </p:pic>
      <p:pic>
        <p:nvPicPr>
          <p:cNvPr id="11" name="그림 10" descr="만화 영화, 모자, 그림, 일러스트레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0F356E-893B-24EE-1BFE-B4BFC8C7B5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667" b="95278" l="833" r="93056">
                        <a14:foregroundMark x1="7778" y1="59722" x2="7778" y2="59722"/>
                        <a14:foregroundMark x1="5000" y1="53056" x2="12500" y2="56944"/>
                        <a14:foregroundMark x1="23611" y1="6667" x2="34722" y2="10278"/>
                        <a14:foregroundMark x1="88611" y1="33056" x2="93056" y2="33611"/>
                        <a14:foregroundMark x1="41389" y1="78056" x2="43056" y2="95278"/>
                        <a14:foregroundMark x1="5833" y1="61389" x2="15278" y2="59167"/>
                        <a14:foregroundMark x1="833" y1="50833" x2="10278" y2="53056"/>
                        <a14:foregroundMark x1="35278" y1="28611" x2="42500" y2="34722"/>
                        <a14:foregroundMark x1="44167" y1="28611" x2="48056" y2="32500"/>
                        <a14:foregroundMark x1="37500" y1="26944" x2="44722" y2="33611"/>
                        <a14:foregroundMark x1="35278" y1="30278" x2="38611" y2="54722"/>
                        <a14:foregroundMark x1="31944" y1="46389" x2="40278" y2="54167"/>
                        <a14:foregroundMark x1="35833" y1="49167" x2="48611" y2="48056"/>
                        <a14:foregroundMark x1="65278" y1="49167" x2="71389" y2="52500"/>
                        <a14:foregroundMark x1="63056" y1="46944" x2="75833" y2="55278"/>
                        <a14:foregroundMark x1="63611" y1="46944" x2="70833" y2="50278"/>
                        <a14:foregroundMark x1="65278" y1="46389" x2="75833" y2="51944"/>
                        <a14:foregroundMark x1="63611" y1="43056" x2="74167" y2="51389"/>
                        <a14:foregroundMark x1="62500" y1="45833" x2="58056" y2="53611"/>
                        <a14:foregroundMark x1="65833" y1="48611" x2="76389" y2="51944"/>
                        <a14:foregroundMark x1="70278" y1="47500" x2="77500" y2="51389"/>
                        <a14:foregroundMark x1="12500" y1="62500" x2="9167" y2="70278"/>
                        <a14:foregroundMark x1="15833" y1="51389" x2="22500" y2="56389"/>
                        <a14:foregroundMark x1="29167" y1="68056" x2="30278" y2="78056"/>
                        <a14:foregroundMark x1="33056" y1="65833" x2="34167" y2="82500"/>
                        <a14:foregroundMark x1="35833" y1="72500" x2="37500" y2="81389"/>
                        <a14:foregroundMark x1="39167" y1="65278" x2="39722" y2="84167"/>
                        <a14:foregroundMark x1="6944" y1="63611" x2="4722" y2="69722"/>
                        <a14:foregroundMark x1="23611" y1="48611" x2="29167" y2="52500"/>
                        <a14:foregroundMark x1="29167" y1="69167" x2="30278" y2="79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5286032"/>
            <a:ext cx="3331240" cy="3331240"/>
          </a:xfrm>
          <a:prstGeom prst="rect">
            <a:avLst/>
          </a:prstGeom>
        </p:spPr>
      </p:pic>
      <p:sp>
        <p:nvSpPr>
          <p:cNvPr id="16" name="오른쪽 화살표[R] 15">
            <a:extLst>
              <a:ext uri="{FF2B5EF4-FFF2-40B4-BE49-F238E27FC236}">
                <a16:creationId xmlns:a16="http://schemas.microsoft.com/office/drawing/2014/main" id="{9C413318-50C7-0D17-2A47-A90415DB56EE}"/>
              </a:ext>
            </a:extLst>
          </p:cNvPr>
          <p:cNvSpPr/>
          <p:nvPr/>
        </p:nvSpPr>
        <p:spPr>
          <a:xfrm>
            <a:off x="4888590" y="6510812"/>
            <a:ext cx="1417263" cy="881677"/>
          </a:xfrm>
          <a:prstGeom prst="rightArrow">
            <a:avLst/>
          </a:prstGeom>
          <a:solidFill>
            <a:srgbClr val="0AE4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9135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06CCD-C982-D024-A414-1E8AB54AB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F4F439B-F4B7-83CF-716A-77259E0FB4E3}"/>
              </a:ext>
            </a:extLst>
          </p:cNvPr>
          <p:cNvSpPr txBox="1"/>
          <p:nvPr/>
        </p:nvSpPr>
        <p:spPr>
          <a:xfrm>
            <a:off x="952500" y="28321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E691B06-B567-3DD4-9671-787D25077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9D3362F-05C1-A949-D9D5-D59A882F9118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4A74E8ED-EE35-5743-C19E-CF8E16EEEE23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40C89A56-C3AF-53CD-4CD1-0E9C4BAACDAB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C497D7BE-D209-BDEB-A4A6-17B4E918E5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CC6FBC9C-7DF2-03D4-E979-307E8906526A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저항의 변화 </a:t>
            </a:r>
            <a:r>
              <a:rPr lang="en-US" altLang="ko-KR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GSR</a:t>
            </a:r>
            <a:r>
              <a:rPr lang="en-US" altLang="ko-KR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)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CA58EBD-EE0B-FADB-1F3F-5C93994EB213}"/>
              </a:ext>
            </a:extLst>
          </p:cNvPr>
          <p:cNvSpPr/>
          <p:nvPr/>
        </p:nvSpPr>
        <p:spPr>
          <a:xfrm>
            <a:off x="941995" y="2933700"/>
            <a:ext cx="16393506" cy="576337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거짓말을 하지 않는다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-&gt;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상대적인 땀의 양 감소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-&gt;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 저항 값이 올라간다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1382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36213-52A7-F7FE-796D-C4DC54656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C6A8D66-5486-21F1-4059-3BA6D7D36BA6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BAF36E1-8A36-3886-60F6-31F6A6A95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1D700A9-1A16-7E0C-1057-024DF9174D9E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76DD264E-9C40-E3AA-8F54-2BA1B0F5D2A8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A2870FCB-04F2-AD1C-F39A-5C27FD989371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ACD40C03-0D70-3F45-6A10-EFAB35B9D70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1B46C098-96BD-0787-E6A7-AFD8E31D1075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옴의 법칙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9E5D65F-D4F4-D180-351D-ADBF8394E74E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11" name="그림 10" descr="폰트, 도표, 원, 라인이(가) 표시된 사진&#10;&#10;자동 생성된 설명">
            <a:extLst>
              <a:ext uri="{FF2B5EF4-FFF2-40B4-BE49-F238E27FC236}">
                <a16:creationId xmlns:a16="http://schemas.microsoft.com/office/drawing/2014/main" id="{2D7EAD95-CF39-A200-9FE0-1C7B7A1F08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7" y="3405698"/>
            <a:ext cx="9706460" cy="4925450"/>
          </a:xfrm>
          <a:prstGeom prst="rect">
            <a:avLst/>
          </a:prstGeom>
        </p:spPr>
      </p:pic>
      <p:sp>
        <p:nvSpPr>
          <p:cNvPr id="12" name="TextBox 2">
            <a:extLst>
              <a:ext uri="{FF2B5EF4-FFF2-40B4-BE49-F238E27FC236}">
                <a16:creationId xmlns:a16="http://schemas.microsoft.com/office/drawing/2014/main" id="{481E66E4-71C5-D67B-7CC2-9DF29229C23F}"/>
              </a:ext>
            </a:extLst>
          </p:cNvPr>
          <p:cNvSpPr txBox="1"/>
          <p:nvPr/>
        </p:nvSpPr>
        <p:spPr>
          <a:xfrm>
            <a:off x="11582400" y="4436364"/>
            <a:ext cx="5287358" cy="14142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 : </a:t>
            </a:r>
            <a:r>
              <a:rPr lang="ko-KR" altLang="en-US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전압</a:t>
            </a:r>
            <a:r>
              <a:rPr lang="en-US" altLang="ko-KR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</a:p>
          <a:p>
            <a:pPr lvl="0" algn="l">
              <a:lnSpc>
                <a:spcPct val="116199"/>
              </a:lnSpc>
            </a:pPr>
            <a:r>
              <a:rPr lang="en-US" altLang="ko-KR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 </a:t>
            </a:r>
            <a:r>
              <a:rPr lang="ko-KR" altLang="en-US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 : </a:t>
            </a:r>
            <a:r>
              <a:rPr lang="ko-KR" altLang="en-US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전류</a:t>
            </a:r>
            <a:endParaRPr lang="en-US" altLang="ko-KR" sz="54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 :</a:t>
            </a:r>
            <a:r>
              <a:rPr lang="ko-KR" altLang="en-US" sz="54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저항</a:t>
            </a:r>
            <a:endParaRPr lang="en-US" altLang="ko-KR" sz="54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5A807D-7E6D-FAAD-5E18-362D4D02506C}"/>
              </a:ext>
            </a:extLst>
          </p:cNvPr>
          <p:cNvSpPr txBox="1"/>
          <p:nvPr/>
        </p:nvSpPr>
        <p:spPr>
          <a:xfrm>
            <a:off x="-1765005" y="3615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24917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E04F7-7576-A9C5-C24F-9F532BAD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1D0EA76-0EEB-9D0D-3AA8-944DBDB97278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284F1D-2407-8821-EA89-7CAE3B02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62B2442-2A96-4308-37D6-21350AF60E75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5643B87C-FEB8-1C85-F2DE-DACC5F2EE565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578335AE-896D-7419-DC77-96248C0E0197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6AB348AF-28D2-0FE7-07B0-5B33C21781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E6ACB43E-EE5E-D162-DA67-6660D46D93F9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옴의 법칙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F0BD006-8403-8966-BF1A-990A62AE9F72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14" name="그림 13" descr="텍스트, 헬스케어, 디자인이(가) 표시된 사진&#10;&#10;자동 생성된 설명">
            <a:extLst>
              <a:ext uri="{FF2B5EF4-FFF2-40B4-BE49-F238E27FC236}">
                <a16:creationId xmlns:a16="http://schemas.microsoft.com/office/drawing/2014/main" id="{947CB493-BED2-21AA-AA8F-40D9FD4331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522" y="3878225"/>
            <a:ext cx="12924956" cy="4346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CF77D-B1DD-E0AC-09D3-00946F579362}"/>
              </a:ext>
            </a:extLst>
          </p:cNvPr>
          <p:cNvSpPr txBox="1"/>
          <p:nvPr/>
        </p:nvSpPr>
        <p:spPr>
          <a:xfrm>
            <a:off x="-1765005" y="36150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173E4087-5A69-942F-8480-5387A2AEB229}"/>
              </a:ext>
            </a:extLst>
          </p:cNvPr>
          <p:cNvSpPr txBox="1"/>
          <p:nvPr/>
        </p:nvSpPr>
        <p:spPr>
          <a:xfrm>
            <a:off x="2819400" y="4527042"/>
            <a:ext cx="5048417" cy="11094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V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A814754A-9A85-564C-04FF-DD75B4898306}"/>
              </a:ext>
            </a:extLst>
          </p:cNvPr>
          <p:cNvSpPr txBox="1"/>
          <p:nvPr/>
        </p:nvSpPr>
        <p:spPr>
          <a:xfrm>
            <a:off x="7467600" y="4650472"/>
            <a:ext cx="5048417" cy="11094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R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2DEF6FDF-8FB9-1BD6-12AD-4640D1C0EB31}"/>
              </a:ext>
            </a:extLst>
          </p:cNvPr>
          <p:cNvSpPr txBox="1"/>
          <p:nvPr/>
        </p:nvSpPr>
        <p:spPr>
          <a:xfrm>
            <a:off x="10955189" y="6746497"/>
            <a:ext cx="5048417" cy="110947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I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76942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0D1D3-FDE7-93A6-028B-C6A33F260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05F4FE8-5256-E675-D738-36C1138DD4E1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249D5C-B22F-C760-F1D7-7A685FD11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8C3C14E-DBA9-D0FF-228C-99B0C5FD7227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7240C030-7CCB-D922-3865-9D1B6DFF7AD6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41F0783D-050D-1640-DBF1-20A6EB167003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18F9F438-C9A3-385C-0FBD-DB10AF5DCB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5BBDBA36-654E-7A43-5CA7-C95A4AFACAF7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옴의 법칙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C1DBAEE4-32D0-C45F-3B6A-3B2173A08A12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옴의 법칙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을 통해서 저항 값을 계산할 수 있다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전압을 가해서 전류를 측정 </a:t>
            </a: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-&gt;</a:t>
            </a: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b="0" i="0" u="none" strike="noStrike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옴의 법칙</a:t>
            </a: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을 통해 저항 값을 구할 수 있다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732EB31-2B99-9470-074F-0F5FB89A441C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80218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F16957-242C-DB64-8E53-3D9435F9C1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474D470-7EA3-F713-0457-BF0F240AC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D216B25-B736-F587-72DA-0EBE11A80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743D37A6-0CC1-9AC5-2E1C-20D19D20DEE7}"/>
              </a:ext>
            </a:extLst>
          </p:cNvPr>
          <p:cNvSpPr txBox="1"/>
          <p:nvPr/>
        </p:nvSpPr>
        <p:spPr>
          <a:xfrm>
            <a:off x="1689100" y="4425950"/>
            <a:ext cx="14922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&lt;</a:t>
            </a: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재료 탐색</a:t>
            </a: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&gt;</a:t>
            </a:r>
          </a:p>
          <a:p>
            <a:pPr lvl="0" algn="ctr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어떤 재료들이 있는지 자유롭게</a:t>
            </a:r>
            <a:endParaRPr lang="en-US" altLang="ko-KR" sz="8100" spc="-500" dirty="0">
              <a:solidFill>
                <a:srgbClr val="000000"/>
              </a:solidFill>
              <a:ea typeface="Pretendard ExtraBold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8100" b="0" i="0" u="none" strike="noStrike" spc="-500" dirty="0">
                <a:solidFill>
                  <a:srgbClr val="000000"/>
                </a:solidFill>
                <a:ea typeface="Pretendard ExtraBold"/>
              </a:rPr>
              <a:t>만져볼까요</a:t>
            </a:r>
            <a:r>
              <a:rPr lang="en-US" altLang="ko-KR" sz="8100" b="0" i="0" u="none" strike="noStrike" spc="-500" dirty="0">
                <a:solidFill>
                  <a:srgbClr val="000000"/>
                </a:solidFill>
                <a:ea typeface="Pretendard ExtraBold"/>
              </a:rPr>
              <a:t>?</a:t>
            </a:r>
            <a:endParaRPr lang="ko-KR" sz="8100" b="0" i="0" u="none" strike="noStrike" spc="-500" dirty="0">
              <a:solidFill>
                <a:srgbClr val="000000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016652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E16BF-F124-14A1-C33B-AF50A2ED0B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F5BAB50-4088-6913-DE6C-5BB59F04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8D54B82-81B4-6CCF-BAA0-7B619066B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E01796B9-207B-97D9-4948-39AC66CBE754}"/>
              </a:ext>
            </a:extLst>
          </p:cNvPr>
          <p:cNvSpPr txBox="1"/>
          <p:nvPr/>
        </p:nvSpPr>
        <p:spPr>
          <a:xfrm>
            <a:off x="14991612" y="5857437"/>
            <a:ext cx="2495107" cy="685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endParaRPr lang="en-US" altLang="ko-KR" sz="5400" spc="-500" dirty="0">
              <a:solidFill>
                <a:srgbClr val="000000"/>
              </a:solidFill>
              <a:ea typeface="Pretendard ExtraBold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재료 탐색 하는 공간</a:t>
            </a:r>
            <a:endParaRPr lang="en-US" altLang="ko-KR" sz="4800" spc="-5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5" name="오른쪽 화살표[R] 4">
            <a:extLst>
              <a:ext uri="{FF2B5EF4-FFF2-40B4-BE49-F238E27FC236}">
                <a16:creationId xmlns:a16="http://schemas.microsoft.com/office/drawing/2014/main" id="{BBCC39E6-B40F-B577-1ED9-DEF78E8047FF}"/>
              </a:ext>
            </a:extLst>
          </p:cNvPr>
          <p:cNvSpPr/>
          <p:nvPr/>
        </p:nvSpPr>
        <p:spPr>
          <a:xfrm>
            <a:off x="3390900" y="4229100"/>
            <a:ext cx="2209800" cy="533400"/>
          </a:xfrm>
          <a:prstGeom prst="rightArrow">
            <a:avLst/>
          </a:prstGeom>
          <a:solidFill>
            <a:srgbClr val="0AE4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6" name="오른쪽 화살표[R] 5">
            <a:extLst>
              <a:ext uri="{FF2B5EF4-FFF2-40B4-BE49-F238E27FC236}">
                <a16:creationId xmlns:a16="http://schemas.microsoft.com/office/drawing/2014/main" id="{6F3E54AD-32D7-841F-6037-989E64899879}"/>
              </a:ext>
            </a:extLst>
          </p:cNvPr>
          <p:cNvSpPr/>
          <p:nvPr/>
        </p:nvSpPr>
        <p:spPr>
          <a:xfrm rot="10800000">
            <a:off x="13213612" y="6276527"/>
            <a:ext cx="1778000" cy="533400"/>
          </a:xfrm>
          <a:prstGeom prst="rightArrow">
            <a:avLst/>
          </a:prstGeom>
          <a:solidFill>
            <a:srgbClr val="0AE4A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304BE948-4C64-994C-07E8-544C4DBBABAE}"/>
              </a:ext>
            </a:extLst>
          </p:cNvPr>
          <p:cNvSpPr txBox="1"/>
          <p:nvPr/>
        </p:nvSpPr>
        <p:spPr>
          <a:xfrm>
            <a:off x="-152521" y="3886205"/>
            <a:ext cx="3877499" cy="6857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endParaRPr lang="en-US" altLang="ko-KR" sz="5400" spc="-500" dirty="0">
              <a:solidFill>
                <a:srgbClr val="000000"/>
              </a:solidFill>
              <a:ea typeface="Pretendard ExtraBold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부품 보관하는 </a:t>
            </a:r>
            <a:endParaRPr lang="en-US" altLang="ko-KR" sz="4800" spc="-500" dirty="0">
              <a:solidFill>
                <a:srgbClr val="000000"/>
              </a:solidFill>
              <a:ea typeface="Pretendard ExtraBold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공간</a:t>
            </a:r>
            <a:endParaRPr lang="en-US" altLang="ko-KR" sz="4800" spc="-5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9" name="그림 8" descr="블루, 직사각형, 일렉트릭 블루, 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B4902A5-E3AB-B6E1-E180-77BB764F2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66" t="13338" r="19977" b="15038"/>
          <a:stretch/>
        </p:blipFill>
        <p:spPr>
          <a:xfrm rot="16200000">
            <a:off x="6659823" y="1889286"/>
            <a:ext cx="5426588" cy="75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00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A296D-83AF-B804-C898-6DAA1EA1A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C64F238-7990-7C01-5061-6C0153C0A6C1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04DD25-E75D-EFC6-AE04-93A3A3194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2D82D12-E484-6CBC-47CC-20B85CABA910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BDA483E3-87C6-2735-D708-BA09E20C5C80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947DAD2E-C4F5-3D96-036D-E9CD9B3DCA44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E37107F1-E763-49D8-92C1-5C14826E1A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38766868-8D53-49EF-3495-22249A84C336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재료 탐색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B5C0392-5A33-495A-814E-59657B372A4C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ACDE2E3E-16B2-FE96-BE88-EDB55241F196}"/>
              </a:ext>
            </a:extLst>
          </p:cNvPr>
          <p:cNvSpPr txBox="1"/>
          <p:nvPr/>
        </p:nvSpPr>
        <p:spPr>
          <a:xfrm>
            <a:off x="6741843" y="5303096"/>
            <a:ext cx="16510000" cy="3644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긴 나사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/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짧은 나사를 분류해서 정리해볼까요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1" name="그림 10" descr="잭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F433C9-4548-ED07-20EE-E2E57774D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8" r="64660" b="34758"/>
          <a:stretch/>
        </p:blipFill>
        <p:spPr>
          <a:xfrm>
            <a:off x="1351641" y="3299756"/>
            <a:ext cx="5027474" cy="503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015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838AE3-7E70-5CD6-7937-554489C99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06668F8-8E22-57CA-E405-F4EE79711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F0535AC-A0ED-77CE-8D5D-21EABA429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pic>
        <p:nvPicPr>
          <p:cNvPr id="3" name="그림 2" descr="그래픽, 폰트, 스크린샷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E0BFD76-4FB8-71D7-87F0-6A0578466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6"/>
          <a:stretch/>
        </p:blipFill>
        <p:spPr>
          <a:xfrm>
            <a:off x="5791200" y="4426008"/>
            <a:ext cx="6705600" cy="14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3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9F1CA8-AD0D-C047-7B16-993E74FE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A36811E-42B0-13CC-1A42-9958B2E5652A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43CC6C2-D8CC-D75F-5053-677354FB7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DAA9656-B354-1F94-B3F9-FA5FE79CC886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3F5155BC-31C0-8455-1E16-58F5585B42CD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35596414-FBB5-B158-18D2-C9B9525B59CC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3032E304-3263-8D81-C208-C6F1B2A651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345FBB3C-CF91-7432-B624-85A1E4F48F47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재료 탐색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121CC07-2C09-7644-12FD-4D5B07965771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97D13AEF-B827-2279-0A87-9CD440F06FD0}"/>
              </a:ext>
            </a:extLst>
          </p:cNvPr>
          <p:cNvSpPr txBox="1"/>
          <p:nvPr/>
        </p:nvSpPr>
        <p:spPr>
          <a:xfrm>
            <a:off x="9580895" y="2893538"/>
            <a:ext cx="8345407" cy="603456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=&gt;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빵판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부품들을 연결할 수 있는 밑판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가운데는 세로로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양사이드는 가로로 연결이 되어있다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색깔이 다르다고 다른 전기가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흐르는게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아니다</a:t>
            </a:r>
            <a:endParaRPr lang="en-US" altLang="ko-KR" sz="490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 descr="스크린샷, 직사각형, 라인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03931B-B370-AD3A-1F6D-37880B8A2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92" y="2917601"/>
            <a:ext cx="8345407" cy="54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07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D95AC-EBA7-5E02-DC19-CAE249B6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B5D0BAB-FB32-3E22-8AE7-F578993C5BEB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3391FC3-B7FC-4460-92B5-A6B730C40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02FB061-5F1F-BE5B-C063-0A91C50E3E06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96A40736-352C-90B4-B59C-F43601F74143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6EE9163E-BDD1-6716-23FE-D5306831AA83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F036F924-BDF9-EAE1-D400-666EACE27C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9D384828-71E7-DD43-5384-6F6058D7092F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재료 탐색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FC97BE4-5BB3-81BE-03D8-D697DB3B0114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67E158FE-EBA4-8DF0-5DBE-DC1C8472D3A9}"/>
              </a:ext>
            </a:extLst>
          </p:cNvPr>
          <p:cNvSpPr txBox="1"/>
          <p:nvPr/>
        </p:nvSpPr>
        <p:spPr>
          <a:xfrm>
            <a:off x="3733800" y="7727087"/>
            <a:ext cx="6567626" cy="126985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수수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점퍼선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E56A94-6E92-6889-220B-59C8CF6B58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26" y="2984500"/>
            <a:ext cx="5194300" cy="4697132"/>
          </a:xfrm>
          <a:prstGeom prst="rect">
            <a:avLst/>
          </a:prstGeom>
        </p:spPr>
      </p:pic>
      <p:pic>
        <p:nvPicPr>
          <p:cNvPr id="13" name="그림 12" descr="전기 배선, 커넥터, 열 수축 튜브, 전기 공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19F23BE-86D5-255D-16A3-F8CFE989C5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100" y="2984500"/>
            <a:ext cx="4746348" cy="4746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363A8-B385-E5BB-08B1-B0ED27940524}"/>
              </a:ext>
            </a:extLst>
          </p:cNvPr>
          <p:cNvSpPr txBox="1"/>
          <p:nvPr/>
        </p:nvSpPr>
        <p:spPr>
          <a:xfrm>
            <a:off x="11270387" y="7727087"/>
            <a:ext cx="6567626" cy="126985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암수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점퍼선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1" name="도넛[D] 10">
            <a:extLst>
              <a:ext uri="{FF2B5EF4-FFF2-40B4-BE49-F238E27FC236}">
                <a16:creationId xmlns:a16="http://schemas.microsoft.com/office/drawing/2014/main" id="{1293B9C9-600B-EB34-DD3E-31E993E26B32}"/>
              </a:ext>
            </a:extLst>
          </p:cNvPr>
          <p:cNvSpPr/>
          <p:nvPr/>
        </p:nvSpPr>
        <p:spPr>
          <a:xfrm>
            <a:off x="9982200" y="5247476"/>
            <a:ext cx="1692349" cy="1696133"/>
          </a:xfrm>
          <a:prstGeom prst="donut">
            <a:avLst>
              <a:gd name="adj" fmla="val 113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14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61AE7-57AC-8D28-FEDC-EE696EEF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52EB8634-224C-8630-26C3-3900D29C5EB5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C68071-9209-B39C-126F-353C7E2C4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FED0EC0-2413-0739-28AF-D56E40985E43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72FD4B59-C4F2-7882-E4F0-6D47BF21B3B1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F508D669-05CF-F1FB-36C7-9767FF7B9C30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A789B88B-78CC-A6FA-37E9-850F59027C3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2F66B937-6D1D-D2AC-1A33-41E6606AD27C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재료 탐색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BDED672-9835-CF70-5A2C-49756ABEB8C6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965AE013-E124-4DB9-7F74-13431A7A7F1F}"/>
              </a:ext>
            </a:extLst>
          </p:cNvPr>
          <p:cNvSpPr txBox="1"/>
          <p:nvPr/>
        </p:nvSpPr>
        <p:spPr>
          <a:xfrm>
            <a:off x="3733800" y="7727087"/>
            <a:ext cx="6567626" cy="1269858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525B3F-0C4F-B91C-74F9-4F01940DE073}"/>
              </a:ext>
            </a:extLst>
          </p:cNvPr>
          <p:cNvSpPr txBox="1"/>
          <p:nvPr/>
        </p:nvSpPr>
        <p:spPr>
          <a:xfrm>
            <a:off x="1007700" y="5556157"/>
            <a:ext cx="20319705" cy="2544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60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회로도의 점퍼선과 색깔이 달라도 전혀 지장이 없습니다</a:t>
            </a:r>
            <a:r>
              <a:rPr lang="en-US" altLang="ko-KR" sz="60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229169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6A696-49C1-F74C-7C00-9B9D22FBE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A164B1B-C333-4A41-DD6A-9657D04C3EDF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5995FF-75A8-B500-86C1-656BF885D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9B79940-C769-2468-3E21-06E0DCA676DE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90EF98FD-A21C-A9C4-6290-4DD483F9AE21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56BA6FDC-BA8C-3685-E301-96F8B1219B26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6F387C32-3AC0-3626-4FC0-36C3F7071E0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AB968EE3-8EFE-3D73-E4AE-AB63C45A3E8B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b="0" i="0" u="none" strike="noStrike" spc="-5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부스트</a:t>
            </a:r>
            <a:r>
              <a:rPr lang="ko-KR" altLang="en-US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컨버터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5B6A084-EFA4-A0CC-2308-AEE39053EA8C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0751F-15F3-B67B-60EE-37D1A194DE6E}"/>
              </a:ext>
            </a:extLst>
          </p:cNvPr>
          <p:cNvSpPr txBox="1"/>
          <p:nvPr/>
        </p:nvSpPr>
        <p:spPr>
          <a:xfrm>
            <a:off x="952500" y="4251655"/>
            <a:ext cx="1728030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490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endParaRPr lang="en-US" altLang="ko-KR" sz="490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r>
              <a:rPr lang="en-US" altLang="ko-KR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부스트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컨버터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낮은 입력 전압을 더 높은 전압으로 바꿔주는 부품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48357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B7999-2564-BAE9-358F-780DA192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C540252-C43F-38AA-C1F9-4F6FDD5D0E70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3B1A05-45EE-C2F9-9EBC-189D6C79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01E34BC1-EB09-4B20-CF80-D61E10AA7F5D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66571ABE-2FC5-5819-0865-E200EFA7C95D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D801A012-E691-0A10-1F45-44F6DBE7A61E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8734160C-2E47-C851-F2CA-AD79F1A6CF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2E32AF04-39D3-E1A5-D90A-13E62211BA29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b="0" i="0" u="none" strike="noStrike" spc="-5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부스트</a:t>
            </a:r>
            <a:r>
              <a:rPr lang="ko-KR" altLang="en-US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컨버터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E7DA6764-53BE-C221-7DAB-24A4B9BA1840}"/>
              </a:ext>
            </a:extLst>
          </p:cNvPr>
          <p:cNvSpPr txBox="1"/>
          <p:nvPr/>
        </p:nvSpPr>
        <p:spPr>
          <a:xfrm>
            <a:off x="7924800" y="3259469"/>
            <a:ext cx="9445625" cy="593686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전압을 일정 수준까지 상승시켜서 전기충격을 가할 수 있다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C6F1F30-539C-194B-0C23-3F79568587E2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11" name="그림 10" descr="사람, 실내, 손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BBB0B9A-A167-2D30-F5B0-83869F3C1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00" y="3259470"/>
            <a:ext cx="57277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0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93937-D672-D0BA-9985-121C96AFB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2700544-888D-6806-ACCD-F0E20FFE656D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3130F7-0B4D-49A1-42DA-5078BF589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87028ED0-9691-68D5-1B13-A6BB34FDD1D2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A6030A5D-8706-6701-BAA5-D2B5D4643B3A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790B848B-42AF-1357-FF6E-4D1EA40A8F62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AE6ADEB0-1054-22BC-8D25-DA105AA422B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109CF6FB-26A3-34A1-254A-7C34AA9D279F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재료 탐색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72C0A59-7F03-9B28-CE09-23B481B12D62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7CB0A935-62F0-F7EF-B8E6-C88627EBD730}"/>
              </a:ext>
            </a:extLst>
          </p:cNvPr>
          <p:cNvSpPr txBox="1"/>
          <p:nvPr/>
        </p:nvSpPr>
        <p:spPr>
          <a:xfrm>
            <a:off x="6781800" y="4211228"/>
            <a:ext cx="16510000" cy="3644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=&gt;</a:t>
            </a: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컨트롤 모듈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거짓말 탐지를 할 수 있는 부품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LED</a:t>
            </a: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관련 신호도 이 부품을 거쳐간다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 descr="전자제품, 전자 공학, 기계, 회로 구성요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F231A3A-9BAE-5FB5-21A6-0BB176357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571" y="3939227"/>
            <a:ext cx="5493158" cy="44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4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09040-533B-5FFE-7157-CDE1F2A61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B8C5A22-621B-7DE6-82E6-41BCBD27DB1B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424F59F-40FB-1C23-EF1E-981C13944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F95571F-7FCD-2CA2-35D0-405B55388D0C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31CE155B-1FFA-70ED-EFBB-F436B4EB4BB8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BEFCA984-DE97-686E-24CA-1D695490FAC5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A6B321C4-38C3-B941-92CA-B56DA399533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E0C6DDE9-BA8D-7BFB-ADF9-FCC545655D4C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재료 탐색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7481BE1-250B-35C1-E522-712DC0D6DC37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FE592AAD-2F19-93B9-6319-4690C8444B48}"/>
              </a:ext>
            </a:extLst>
          </p:cNvPr>
          <p:cNvSpPr txBox="1"/>
          <p:nvPr/>
        </p:nvSpPr>
        <p:spPr>
          <a:xfrm>
            <a:off x="7323161" y="4229098"/>
            <a:ext cx="16510000" cy="3644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=&gt;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라이트 모듈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손가락을 접촉하고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그에 따른 반응으로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빛을 낼 수 있는 부품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6" name="그림 5" descr="스크린샷, 텍스트, 전자제품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C875858-7BC7-41CC-F723-02BDD22ED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4229098"/>
            <a:ext cx="6185148" cy="410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56E43-76A3-8140-E622-2262AE128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FAD57547-6F75-3F45-D16F-0C5CCC56BF6A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7348F00-9343-448A-34F0-C164FA9AC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7F5ACAF-1E5E-3FDE-0FEC-0968FC6034AE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B8EAA24C-81F7-D33B-747F-2B3801A1889D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EAC61A75-8F55-1865-F049-FF3CD28225EA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E4FA342F-2038-71F3-CB12-47439CE606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07394A08-A816-E326-BD4F-ACE53312696F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재료 탐색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D5E4135-B0DB-43A7-FF2F-FE73E60262AA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2940B9BB-817D-372F-B317-555FBBF892D0}"/>
              </a:ext>
            </a:extLst>
          </p:cNvPr>
          <p:cNvSpPr txBox="1"/>
          <p:nvPr/>
        </p:nvSpPr>
        <p:spPr>
          <a:xfrm>
            <a:off x="4262498" y="3964250"/>
            <a:ext cx="4146557" cy="107253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터치 모듈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&lt;=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70D3B5-DD46-71BF-F9C3-3CB8443A10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827" y="3965234"/>
            <a:ext cx="5697220" cy="3373354"/>
          </a:xfrm>
          <a:prstGeom prst="rect">
            <a:avLst/>
          </a:prstGeom>
        </p:spPr>
      </p:pic>
      <p:sp>
        <p:nvSpPr>
          <p:cNvPr id="6" name="더하기 5">
            <a:extLst>
              <a:ext uri="{FF2B5EF4-FFF2-40B4-BE49-F238E27FC236}">
                <a16:creationId xmlns:a16="http://schemas.microsoft.com/office/drawing/2014/main" id="{2D1E8D43-4AE0-6EF6-507E-4AD1B1B57DAB}"/>
              </a:ext>
            </a:extLst>
          </p:cNvPr>
          <p:cNvSpPr/>
          <p:nvPr/>
        </p:nvSpPr>
        <p:spPr>
          <a:xfrm>
            <a:off x="8551064" y="5343191"/>
            <a:ext cx="990600" cy="1040245"/>
          </a:xfrm>
          <a:prstGeom prst="mathPlus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빼기 10">
            <a:extLst>
              <a:ext uri="{FF2B5EF4-FFF2-40B4-BE49-F238E27FC236}">
                <a16:creationId xmlns:a16="http://schemas.microsoft.com/office/drawing/2014/main" id="{AB142EDA-E1C2-6AD2-ABCF-D42A2F18BCBE}"/>
              </a:ext>
            </a:extLst>
          </p:cNvPr>
          <p:cNvSpPr/>
          <p:nvPr/>
        </p:nvSpPr>
        <p:spPr>
          <a:xfrm>
            <a:off x="11840364" y="5241639"/>
            <a:ext cx="990600" cy="1178613"/>
          </a:xfrm>
          <a:prstGeom prst="mathMin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1F3411BB-84E5-818D-4B42-7A53125458D6}"/>
              </a:ext>
            </a:extLst>
          </p:cNvPr>
          <p:cNvSpPr txBox="1"/>
          <p:nvPr/>
        </p:nvSpPr>
        <p:spPr>
          <a:xfrm>
            <a:off x="2049070" y="7387136"/>
            <a:ext cx="7018020" cy="10275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손가락과 접촉하는 부분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6CBACB76-C902-B4D7-3E75-B710924B67BA}"/>
              </a:ext>
            </a:extLst>
          </p:cNvPr>
          <p:cNvSpPr/>
          <p:nvPr/>
        </p:nvSpPr>
        <p:spPr>
          <a:xfrm rot="19050893">
            <a:off x="7020323" y="6521927"/>
            <a:ext cx="1759729" cy="384187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오른쪽 화살표[R] 14">
            <a:extLst>
              <a:ext uri="{FF2B5EF4-FFF2-40B4-BE49-F238E27FC236}">
                <a16:creationId xmlns:a16="http://schemas.microsoft.com/office/drawing/2014/main" id="{24037CC3-58AC-92D2-458D-DFC2B766DCFA}"/>
              </a:ext>
            </a:extLst>
          </p:cNvPr>
          <p:cNvSpPr/>
          <p:nvPr/>
        </p:nvSpPr>
        <p:spPr>
          <a:xfrm rot="19993422" flipV="1">
            <a:off x="7563340" y="6803304"/>
            <a:ext cx="4089619" cy="364128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908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491BC-D921-7F34-277D-B5708E123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D115F72-5BAE-7635-D645-95D670A59FB4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897A252-9FC3-5302-7036-E231D19BE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A5D52EE-2927-F109-F66F-C8F6A8EA2D61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5FD887CE-7526-EBEF-C5E3-44132A0E13A5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CB635FFD-4139-4A17-BEB7-D5399C9FD6E1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71811521-9CB4-EE7C-B67C-963319BBCB4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C854C13D-0287-EF11-092A-BE97449B01C8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재료 탐색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6ADACE8-DF77-78F2-7489-B9D05059C2AA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C4E11F66-04C4-01F5-7EF6-6842A076BB9E}"/>
              </a:ext>
            </a:extLst>
          </p:cNvPr>
          <p:cNvSpPr txBox="1"/>
          <p:nvPr/>
        </p:nvSpPr>
        <p:spPr>
          <a:xfrm>
            <a:off x="6710339" y="4004277"/>
            <a:ext cx="13101661" cy="3644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=&gt;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아두이노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나노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작성한 코드를 제어할 수 있는 부품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사용되는 부품들이 공통적으로 연결되는 부분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3" name="그림 12" descr="전자 부품, 회로 구성요소, 패시브 회로 부품, 전자 공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FFB473-63F0-81D9-BA02-456442330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22" y="3590648"/>
            <a:ext cx="5814643" cy="437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5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60A93-78F4-2F7D-44B9-430FCA00D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4FA63AE-CF97-EF21-6237-57B3B0C57452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4AFEAF0-8E15-2EFF-A8F7-A3120AA37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2CF132F-4BD7-EEAD-3E01-AAF96BAF16B5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D623B24A-919D-B444-D219-FD591BBAE24F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CE40DC54-EA15-73F3-DA4C-92B05D46E7B3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A4D450A8-1B84-4678-0C7D-7A1E466666F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51E540E8-AC78-AB9B-24F0-AEE361941FB2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재료 탐색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7799DBC-1B8B-77F0-22F5-85A0D4F7CB36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6" name="그림 5" descr="의류, 장갑, 안전 장갑, 패브릭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2A2D829-DE45-B96D-3CA9-C53EF7B2F5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3191700"/>
            <a:ext cx="6254750" cy="6254750"/>
          </a:xfrm>
          <a:prstGeom prst="rect">
            <a:avLst/>
          </a:prstGeom>
        </p:spPr>
      </p:pic>
      <p:sp>
        <p:nvSpPr>
          <p:cNvPr id="16" name="TextBox 4">
            <a:extLst>
              <a:ext uri="{FF2B5EF4-FFF2-40B4-BE49-F238E27FC236}">
                <a16:creationId xmlns:a16="http://schemas.microsoft.com/office/drawing/2014/main" id="{F4CEA70B-9EF7-7141-1259-1DCB1C3D2D47}"/>
              </a:ext>
            </a:extLst>
          </p:cNvPr>
          <p:cNvSpPr txBox="1"/>
          <p:nvPr/>
        </p:nvSpPr>
        <p:spPr>
          <a:xfrm>
            <a:off x="5562600" y="3779299"/>
            <a:ext cx="13101661" cy="3644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=&gt;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장갑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아두이노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나노를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빵판에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끼울때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endParaRPr lang="en-US" altLang="ko-KR" sz="490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l">
              <a:lnSpc>
                <a:spcPct val="116199"/>
              </a:lnSpc>
            </a:pP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 꼭 사용해주세요</a:t>
            </a:r>
            <a:endParaRPr lang="en-US" altLang="ko-KR" sz="490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일어서서 힘을 주면서 끼워주세요</a:t>
            </a:r>
            <a:endParaRPr lang="en-US" altLang="ko-KR" sz="490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핀이 휘어지지 않도록 조심해주세요</a:t>
            </a:r>
            <a:endParaRPr lang="en-US" altLang="ko-KR" sz="490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6426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AA9174-77DA-32F5-6CCA-F047AEEC0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251F26C-E872-6DE7-F464-12431B61B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443A2E0-0B90-0F19-E488-3BE23D877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74E650B-8986-C72A-C299-0D4AD1188062}"/>
              </a:ext>
            </a:extLst>
          </p:cNvPr>
          <p:cNvSpPr txBox="1"/>
          <p:nvPr/>
        </p:nvSpPr>
        <p:spPr>
          <a:xfrm>
            <a:off x="1689100" y="4425950"/>
            <a:ext cx="14922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8100" b="0" i="0" u="none" strike="noStrike" spc="-500" dirty="0">
                <a:solidFill>
                  <a:srgbClr val="000000"/>
                </a:solidFill>
                <a:ea typeface="Pretendard ExtraBold"/>
              </a:rPr>
              <a:t>“</a:t>
            </a:r>
            <a:r>
              <a:rPr lang="ko-KR" altLang="en-US" sz="8100" b="0" i="0" u="none" strike="noStrike" spc="-500" dirty="0">
                <a:solidFill>
                  <a:srgbClr val="000000"/>
                </a:solidFill>
                <a:ea typeface="Pretendard ExtraBold"/>
              </a:rPr>
              <a:t>쓸모없는 도전은 없다</a:t>
            </a:r>
            <a:r>
              <a:rPr lang="en-US" altLang="ko-KR" sz="8100" b="0" i="0" u="none" strike="noStrike" spc="-500" dirty="0">
                <a:solidFill>
                  <a:srgbClr val="000000"/>
                </a:solidFill>
                <a:ea typeface="Pretendard ExtraBold"/>
              </a:rPr>
              <a:t>”</a:t>
            </a:r>
            <a:endParaRPr lang="ko-KR" sz="8100" b="0" i="0" u="none" strike="noStrike" spc="-500" dirty="0">
              <a:solidFill>
                <a:srgbClr val="000000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988396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01779-9547-E980-42AC-0FFB25455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A21F06B9-497B-0BDC-9B82-F52D2C2B22B6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7BF5C86-5A62-75F0-F91E-4C642DC56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61DAC26-3D6A-5E13-1EF6-7A19BAC91A09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F10984B-0D81-1681-58B4-F22DD76C5D13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5BC38407-859D-CD6F-CBD8-6F4CC6D51A8D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62AFB7F3-CB4C-41FF-A458-0889406D21F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C016069E-8ECA-E181-0329-146E49393A89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수공구 사용방법과 주의사항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A0DB3E2-EF88-A50E-C173-07B48CEA199C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수공구란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?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C8F41D3-FF48-4F5A-A813-B515BC560FD0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14011F5B-4414-85FB-1190-3C7AC2A6CE86}"/>
              </a:ext>
            </a:extLst>
          </p:cNvPr>
          <p:cNvSpPr txBox="1"/>
          <p:nvPr/>
        </p:nvSpPr>
        <p:spPr>
          <a:xfrm>
            <a:off x="1668780" y="4001655"/>
            <a:ext cx="16510000" cy="3644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손을 이용해서 다루는 공구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1" name="그림 10" descr="텍스트, 손가락, 손, 손톱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741DA67-3AE9-1E03-8B97-077FF05454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798" y="5143500"/>
            <a:ext cx="7844702" cy="309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4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6E8C4A-CC4F-EDF6-2A4B-148BE1C8E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A78BCA7-6819-930D-4201-8D8F6572097B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ED7E2B3-B750-C670-B60B-A84591F6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B3FABF0-2772-E4C3-8F6C-DE36B1F2D2B1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F63F9D52-5831-F766-07C4-22CF1968736F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E073509C-56FA-78B7-E573-40FDB0A9D784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EBEB8656-9CF5-FF93-9C0C-26C7816455E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7DF943FB-0133-8490-1AAA-E0DCAC323803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수공구 사용방법과 주의사항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CBD02CC-94B4-A3EF-4F05-625C22A23323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4900" b="0" i="0" u="none" strike="noStrike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육각렌치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086D0B3-A199-1846-11C7-2A880E1E9592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DB0D49AC-AF55-82DA-2677-B171275B8639}"/>
              </a:ext>
            </a:extLst>
          </p:cNvPr>
          <p:cNvSpPr txBox="1"/>
          <p:nvPr/>
        </p:nvSpPr>
        <p:spPr>
          <a:xfrm>
            <a:off x="1668780" y="4001655"/>
            <a:ext cx="7783242" cy="3644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ㄱ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자 모양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육각 볼트를 조일 때 사용한다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잡는 방법에 따라 효율적인 힘 전달 가능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잃어버리지 않게 주의하기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7" name="그림 16" descr="공구, 렌치, 가정용 하드웨어, 은이(가) 표시된 사진&#10;&#10;자동 생성된 설명">
            <a:extLst>
              <a:ext uri="{FF2B5EF4-FFF2-40B4-BE49-F238E27FC236}">
                <a16:creationId xmlns:a16="http://schemas.microsoft.com/office/drawing/2014/main" id="{073E17A8-E1CE-589D-E5A9-7DB048EF8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680" y="4001655"/>
            <a:ext cx="5468620" cy="435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954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A8A4A-0DBA-C881-486D-285074CF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756E1A9-3A6C-366A-85AF-A604E7802970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FEE034A-A0E2-32C7-8C59-1D66FB8B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DC452D5-54BA-1A9D-9A79-5D805877BC81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EECCBC0-1A1C-A477-7FF6-FF9AEC934CC2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72EDA40E-B8CF-DAB0-3FD1-6B1B5BE0E491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19F1E700-6804-7FA4-B5FA-1DC035F56C8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BB53E00-AF8A-4318-1F2F-A4A34E79604A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수공구 사용방법과 주의사항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EFE4390-1840-4ABC-F63A-767B40FAFF74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키트에서 다음 재료들을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꺼내주세요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97DDA11-D7C1-0896-3E96-03070C8079A5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01C5D200-612F-2028-DA8A-237EDD19EB0F}"/>
              </a:ext>
            </a:extLst>
          </p:cNvPr>
          <p:cNvSpPr txBox="1"/>
          <p:nvPr/>
        </p:nvSpPr>
        <p:spPr>
          <a:xfrm>
            <a:off x="1668780" y="4001655"/>
            <a:ext cx="16510000" cy="3644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2" name="그림 11" descr="싱크대, 잭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6992A1D-0E0C-006C-07BE-4D92122955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9" t="29370" r="16036" b="27423"/>
          <a:stretch/>
        </p:blipFill>
        <p:spPr>
          <a:xfrm>
            <a:off x="3924654" y="4251655"/>
            <a:ext cx="10438691" cy="505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49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448F2-0135-E437-20EC-245AC6A5F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FC40CE6-51D8-24A0-AA62-B49A6730D463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FE44999-00D2-37C3-D0F3-5AB354322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FC6AA96A-41C7-C7C4-BE66-0D1E2A69F770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397CB28-509E-980F-FDF1-61B54D235787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A2096B74-2950-B97A-B624-B27F682EBBD7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77033ABE-9B45-3422-2348-29C4217905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7A8D1EA2-B69A-BEC6-90D4-A05C626E641F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수공구 사용방법과 주의사항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BE5F8743-5DC2-3AB9-F0A8-BC6D2706FC97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육각렌치의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짧은 쪽을 툴 기어에 꽂아주세요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1231CAA-8CEA-0FE2-404C-2A5F7083A885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197B2B58-9041-8B2E-BA9E-8B260AE8AF77}"/>
              </a:ext>
            </a:extLst>
          </p:cNvPr>
          <p:cNvSpPr txBox="1"/>
          <p:nvPr/>
        </p:nvSpPr>
        <p:spPr>
          <a:xfrm>
            <a:off x="1668780" y="4001655"/>
            <a:ext cx="16510000" cy="3644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1" name="그림 10" descr="사람, 실내, 손톱, 싱크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8ADCA5-1DA5-EE67-5516-5FE2410CE1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33" r="27158" b="14082"/>
          <a:stretch/>
        </p:blipFill>
        <p:spPr>
          <a:xfrm>
            <a:off x="4467686" y="4196358"/>
            <a:ext cx="8920828" cy="506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75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3683BA-015B-4330-7667-06C8BF07E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11BB6416-C324-7A15-05A7-AEF803875288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B3DF2FE-6CDC-9509-806F-D4B184C98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165F1676-DCA5-63F9-2A83-CE9DFFBE68C5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043755CE-A2D3-767D-D584-7228E803E2BC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480BF28E-393A-FD12-8276-14D466AE96A1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CE6E353A-8697-6015-AA9A-7AD3296B548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0B2B5A17-D663-6844-47E3-556ABE959279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수공구 사용방법과 주의사항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FBC39887-46DE-12C2-162C-89DF0B896335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3.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육각렌치의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긴 부분에 툴 키트 뚜껑을 끼워주세요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D8093520-738C-E11E-92C5-26DFB7CE4286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A6983B65-F880-0E47-D1BD-467BB23496CA}"/>
              </a:ext>
            </a:extLst>
          </p:cNvPr>
          <p:cNvSpPr txBox="1"/>
          <p:nvPr/>
        </p:nvSpPr>
        <p:spPr>
          <a:xfrm>
            <a:off x="1668780" y="4001655"/>
            <a:ext cx="16510000" cy="3644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1" name="그림 10" descr="실내, 사람, 싱크대, 사무용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E0EA221-557E-498A-5ACB-C446E2C1EB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21" t="17524" r="18955" b="19948"/>
          <a:stretch/>
        </p:blipFill>
        <p:spPr>
          <a:xfrm>
            <a:off x="3891654" y="3969222"/>
            <a:ext cx="10072892" cy="572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622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2AB39-1B64-3297-E243-6F826B8B5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78A60B6-1233-CFC4-D04D-B8210F6DF033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EFB92E-C16F-9E04-EEDB-86F5AE4E3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F923667-5514-A6E1-8325-0DADE426CB07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11A15863-AF60-A7FD-F6E2-4C3C60E69025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E3B74523-9CB1-ECB3-4E22-C7F485D7EF65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37BD7970-3C2F-51E0-F583-644D0D4955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34250775-0F44-7582-B093-B6A0E3D21C1B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수공구 사용방법과 주의사항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35A134B2-D100-FADB-1C08-F99BA8118360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4.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툴 키트 뚜껑을 시계방향으로 꽉 잠가주면 완성입니다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5E6107B-D7D2-BB89-2D60-FC385D4BD8D8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6FEF6401-81AE-9B77-44BF-F9A9F7C1D957}"/>
              </a:ext>
            </a:extLst>
          </p:cNvPr>
          <p:cNvSpPr txBox="1"/>
          <p:nvPr/>
        </p:nvSpPr>
        <p:spPr>
          <a:xfrm>
            <a:off x="1668780" y="4001655"/>
            <a:ext cx="16510000" cy="364490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1" name="그림 10" descr="화이트보드, 싱크대, 실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248FF32-1740-196B-708A-7250F5B850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5" t="23312" r="30771" b="30145"/>
          <a:stretch/>
        </p:blipFill>
        <p:spPr>
          <a:xfrm>
            <a:off x="5562600" y="3797906"/>
            <a:ext cx="6743700" cy="616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73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AFB81-EBD7-AAF4-DFF5-8205B9F2B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2E0A38B-38C1-E8A6-5312-AA28BE1D9F78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18DD754-DC48-3A41-7BA3-4E10EC36B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BC1C8A2-BBDA-12F4-FBBE-DD78CF31E80F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A53AB298-A8CD-AD10-941A-0C4A46A04A11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FA7C91A0-9A7B-FCF0-5BFE-54063AADDBAB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86050E5C-D0EA-10E2-C19D-F0DBF48BD63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12E77959-5BCD-CD39-C9A5-3F996AE7EBAD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회로도</a:t>
            </a:r>
            <a:endParaRPr lang="en-US" altLang="ko-KR" sz="8100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l">
              <a:lnSpc>
                <a:spcPct val="106240"/>
              </a:lnSpc>
            </a:pP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3D6A0C-6A14-AF80-0F9B-CA9E40F02C65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8DADE7-65FB-8636-7C42-12C1B43C381C}"/>
              </a:ext>
            </a:extLst>
          </p:cNvPr>
          <p:cNvSpPr txBox="1"/>
          <p:nvPr/>
        </p:nvSpPr>
        <p:spPr>
          <a:xfrm>
            <a:off x="10896814" y="4000769"/>
            <a:ext cx="8313420" cy="47232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부품 위치 그대로 조립 진행해주세요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부품이 끼워진 방향을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신경써주세요</a:t>
            </a:r>
            <a:r>
              <a:rPr lang="en-US" altLang="ko-KR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뒤집어서 끼지 않게 주의해주세요</a:t>
            </a:r>
            <a:r>
              <a:rPr lang="en-US" altLang="ko-KR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</a:p>
        </p:txBody>
      </p:sp>
      <p:pic>
        <p:nvPicPr>
          <p:cNvPr id="12" name="그림 11" descr="텍스트, 회로, 전자 공학, 전자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5814525-E99D-A704-EC15-AF7B18BF92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52" y="2544000"/>
            <a:ext cx="6992496" cy="77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47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CF7435-23BB-4995-CB51-746808941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B2A4ED1A-00E4-9731-D0D4-1FC817AE720A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AD8A433-E9A6-5912-B061-49445B74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CBEA42A-502E-E081-5F09-BA7CC1D13308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3A6E884F-C71F-5813-2292-C8902772484C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034F771B-8261-C9EA-04E7-39F4D87F7AB5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4227A78A-CBCB-A604-6D58-7EAA382637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0E450042-2D2C-5CD5-1D47-ECAAE0D8781C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회로도 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표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5E529D6-6C57-5A24-AA84-FB923DF9E5AB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9ADE51C-B34E-3DBA-D28C-DC54266EDF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160592"/>
              </p:ext>
            </p:extLst>
          </p:nvPr>
        </p:nvGraphicFramePr>
        <p:xfrm>
          <a:off x="4495800" y="3108460"/>
          <a:ext cx="8229600" cy="121158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97125656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17764640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b="1" dirty="0">
                          <a:effectLst/>
                        </a:rPr>
                        <a:t>Arduino</a:t>
                      </a:r>
                      <a:endParaRPr lang="en" dirty="0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C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b="1">
                          <a:effectLst/>
                        </a:rPr>
                        <a:t>Light Module</a:t>
                      </a:r>
                      <a:endParaRPr lang="en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049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dirty="0">
                          <a:effectLst/>
                        </a:rPr>
                        <a:t>GND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GND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180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D11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LED DIN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61095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5V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dirty="0">
                          <a:effectLst/>
                        </a:rPr>
                        <a:t>5V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843685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3FCC55D9-2865-B003-5205-8E42D567C3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986258"/>
              </p:ext>
            </p:extLst>
          </p:nvPr>
        </p:nvGraphicFramePr>
        <p:xfrm>
          <a:off x="4495800" y="4641532"/>
          <a:ext cx="8229600" cy="272605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3389628838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42887382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b="1">
                          <a:effectLst/>
                        </a:rPr>
                        <a:t>Arduino</a:t>
                      </a:r>
                      <a:endParaRPr lang="en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C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b="1">
                          <a:effectLst/>
                        </a:rPr>
                        <a:t>Control Module</a:t>
                      </a:r>
                      <a:endParaRPr lang="en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2775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5V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5V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887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D10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PWM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082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A0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V CHECK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727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D9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SHOCK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2395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D8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R TEST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16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A1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R CHECK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89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D7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BUZZER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5698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GND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dirty="0">
                          <a:effectLst/>
                        </a:rPr>
                        <a:t>GND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7345684"/>
                  </a:ext>
                </a:extLst>
              </a:tr>
            </a:tbl>
          </a:graphicData>
        </a:graphic>
      </p:graphicFrame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25C0562-9537-53DD-8A12-6E5B393F15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565645"/>
              </p:ext>
            </p:extLst>
          </p:nvPr>
        </p:nvGraphicFramePr>
        <p:xfrm>
          <a:off x="4495800" y="7689079"/>
          <a:ext cx="8229600" cy="605790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4161907172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8540795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b="1">
                          <a:effectLst/>
                        </a:rPr>
                        <a:t>Light Module</a:t>
                      </a:r>
                      <a:endParaRPr lang="en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C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b="1">
                          <a:effectLst/>
                        </a:rPr>
                        <a:t>Control Module</a:t>
                      </a:r>
                      <a:endParaRPr lang="en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1267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ELECTORDE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dirty="0">
                          <a:effectLst/>
                        </a:rPr>
                        <a:t>ELECTORDE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1833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18F0560-F3FB-1143-F87A-94B913077B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278405"/>
              </p:ext>
            </p:extLst>
          </p:nvPr>
        </p:nvGraphicFramePr>
        <p:xfrm>
          <a:off x="4495800" y="8621780"/>
          <a:ext cx="8229600" cy="908685"/>
        </p:xfrm>
        <a:graphic>
          <a:graphicData uri="http://schemas.openxmlformats.org/drawingml/2006/table">
            <a:tbl>
              <a:tblPr/>
              <a:tblGrid>
                <a:gridCol w="4114800">
                  <a:extLst>
                    <a:ext uri="{9D8B030D-6E8A-4147-A177-3AD203B41FA5}">
                      <a16:colId xmlns:a16="http://schemas.microsoft.com/office/drawing/2014/main" val="4079109783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30976993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b="1">
                          <a:effectLst/>
                        </a:rPr>
                        <a:t>Arduino</a:t>
                      </a:r>
                      <a:endParaRPr lang="en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CD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 b="1">
                          <a:effectLst/>
                        </a:rPr>
                        <a:t>Button</a:t>
                      </a:r>
                      <a:endParaRPr lang="en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C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0348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D4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altLang="ko-Kore-KR">
                          <a:effectLst/>
                        </a:rPr>
                        <a:t>1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945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">
                          <a:effectLst/>
                        </a:rPr>
                        <a:t>D6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ts val="1500"/>
                        </a:lnSpc>
                      </a:pPr>
                      <a:r>
                        <a:rPr lang="en-US" altLang="ko-Kore-KR" dirty="0">
                          <a:effectLst/>
                        </a:rPr>
                        <a:t>2</a:t>
                      </a:r>
                    </a:p>
                  </a:txBody>
                  <a:tcPr>
                    <a:lnL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9E9E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F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042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386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A5EC1-5115-0BC7-CF50-2B3E84E9D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AE1CB99-9D29-5C55-6663-DF9A3B8ED544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BC32609-A5C5-C9C6-CE2A-FFA79C1CF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CD88AD9A-3B5C-A3AB-C33E-29E9EF88F5E2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1C93CE95-DA05-39FA-A5A6-11E207CA8437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3F12BACF-812F-49C1-1287-B3FEAE074596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B0CC723C-48A1-131A-86C4-9B48D69C8B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C0DB67A1-B0A1-01D3-49B7-2EB50EB99089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핵심 코드 설명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C404AD5-C6C9-689A-2967-11A647D15102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582563-81BF-7147-6E17-037189170F28}"/>
              </a:ext>
            </a:extLst>
          </p:cNvPr>
          <p:cNvSpPr txBox="1"/>
          <p:nvPr/>
        </p:nvSpPr>
        <p:spPr>
          <a:xfrm>
            <a:off x="447544" y="3320208"/>
            <a:ext cx="17218175" cy="5332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/* </a:t>
            </a:r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전기충격 *</a:t>
            </a:r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24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/*</a:t>
            </a:r>
            <a:endParaRPr lang="ko-KR" altLang="en-US" sz="24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* *** 경고 ***</a:t>
            </a:r>
            <a:endParaRPr lang="ko-KR" altLang="en-US" sz="24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* 아래에 주어진 </a:t>
            </a:r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개의 예시 모드 이외의 전기충격 모드를 만드는 경우 각별히 유의하세요</a:t>
            </a:r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.</a:t>
            </a:r>
            <a:endParaRPr lang="ko-KR" altLang="en-US" sz="24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* 처음부터 가장 강한 강도를 설정하게 되면 매우 놀랄 수 있습니다</a:t>
            </a:r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.</a:t>
            </a:r>
            <a:endParaRPr lang="ko-KR" altLang="en-US" sz="24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* 이는 예기치 못한 상해로 이어질 수 있으니 반드시 약한 강도부터 천천히 강도를 올려 테스트를 진행하십시오</a:t>
            </a:r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.</a:t>
            </a:r>
            <a:endParaRPr lang="ko-KR" altLang="en-US" sz="24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* </a:t>
            </a:r>
            <a:endParaRPr lang="ko-KR" altLang="en-US" sz="24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en" altLang="ko-Kore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unsigned char &lt;</a:t>
            </a:r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전기충격 이름</a:t>
            </a:r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&gt;[] = {&lt;</a:t>
            </a:r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전기충격 전압</a:t>
            </a:r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&gt;, &lt;</a:t>
            </a:r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전기충격 반복자극 횟수</a:t>
            </a:r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&gt;};</a:t>
            </a:r>
            <a:endParaRPr lang="ko-KR" altLang="en-US" sz="24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* 전기 충격 전압 범위 </a:t>
            </a:r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: 20</a:t>
            </a:r>
            <a:r>
              <a:rPr lang="en" altLang="ko-Kore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V ~ 50V</a:t>
            </a:r>
            <a:endParaRPr lang="en" altLang="ko-Kore-KR" sz="24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* </a:t>
            </a:r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반복자극 횟수 범위 </a:t>
            </a:r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: 1 ~ 50</a:t>
            </a:r>
            <a:endParaRPr lang="ko-KR" altLang="en-US" sz="24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r>
              <a:rPr lang="ko-KR" altLang="en-US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altLang="ko-KR" sz="2400" b="1" dirty="0">
                <a:solidFill>
                  <a:srgbClr val="95A5A6"/>
                </a:solidFill>
                <a:effectLst/>
                <a:latin typeface="Menlo" panose="020B0609030804020204" pitchFamily="49" charset="0"/>
              </a:rPr>
              <a:t>/</a:t>
            </a:r>
            <a:endParaRPr lang="ko-KR" altLang="en-US" sz="24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ko-Kore-KR" sz="4800" b="1" dirty="0">
                <a:solidFill>
                  <a:srgbClr val="00979D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" altLang="ko-Kore-KR" sz="4800" b="1" dirty="0">
                <a:solidFill>
                  <a:srgbClr val="4E5B6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4800" b="1" dirty="0">
                <a:solidFill>
                  <a:srgbClr val="00979D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" altLang="ko-Kore-KR" sz="4800" b="1" dirty="0">
                <a:solidFill>
                  <a:srgbClr val="4E5B61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ko-Kore-KR" sz="4800" b="1" dirty="0" err="1">
                <a:solidFill>
                  <a:srgbClr val="4E5B61"/>
                </a:solidFill>
                <a:effectLst/>
                <a:latin typeface="Menlo" panose="020B0609030804020204" pitchFamily="49" charset="0"/>
              </a:rPr>
              <a:t>LongSoft_ShockMode</a:t>
            </a:r>
            <a:r>
              <a:rPr lang="en" altLang="ko-Kore-KR" sz="4800" b="1" dirty="0">
                <a:solidFill>
                  <a:srgbClr val="4E5B61"/>
                </a:solidFill>
                <a:effectLst/>
                <a:latin typeface="Menlo" panose="020B0609030804020204" pitchFamily="49" charset="0"/>
              </a:rPr>
              <a:t>[] = </a:t>
            </a:r>
            <a:r>
              <a:rPr lang="en" altLang="ko-Kore-KR" sz="4800" b="1" dirty="0">
                <a:solidFill>
                  <a:srgbClr val="434F54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altLang="ko-KR" sz="4800" b="1" dirty="0">
                <a:solidFill>
                  <a:srgbClr val="005C5F"/>
                </a:solidFill>
                <a:latin typeface="Menlo" panose="020B0609030804020204" pitchFamily="49" charset="0"/>
              </a:rPr>
              <a:t>3</a:t>
            </a:r>
            <a:r>
              <a:rPr lang="en" altLang="ko-Kore-KR" sz="4800" b="1" dirty="0">
                <a:solidFill>
                  <a:srgbClr val="005C5F"/>
                </a:solidFill>
                <a:effectLst/>
                <a:latin typeface="Menlo" panose="020B0609030804020204" pitchFamily="49" charset="0"/>
              </a:rPr>
              <a:t>5</a:t>
            </a:r>
            <a:r>
              <a:rPr lang="en" altLang="ko-Kore-KR" sz="4800" b="1" dirty="0">
                <a:solidFill>
                  <a:srgbClr val="4E5B61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altLang="ko-KR" sz="4800" b="1" dirty="0">
                <a:solidFill>
                  <a:srgbClr val="005C5F"/>
                </a:solidFill>
                <a:latin typeface="Menlo" panose="020B0609030804020204" pitchFamily="49" charset="0"/>
              </a:rPr>
              <a:t>5</a:t>
            </a:r>
            <a:r>
              <a:rPr lang="en" altLang="ko-Kore-KR" sz="4800" b="1" dirty="0">
                <a:solidFill>
                  <a:srgbClr val="005C5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ko-Kore-KR" sz="4800" b="1" dirty="0">
                <a:solidFill>
                  <a:srgbClr val="434F54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" altLang="ko-Kore-KR" sz="4800" b="1" dirty="0">
                <a:solidFill>
                  <a:srgbClr val="4E5B61"/>
                </a:solidFill>
                <a:effectLst/>
                <a:latin typeface="Menlo" panose="020B0609030804020204" pitchFamily="49" charset="0"/>
              </a:rPr>
              <a:t>;</a:t>
            </a:r>
            <a:endParaRPr lang="en" altLang="ko-Kore-KR" sz="40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</a:pPr>
            <a:br>
              <a:rPr lang="en" altLang="ko-Kore-KR" sz="4000" b="1" dirty="0">
                <a:solidFill>
                  <a:srgbClr val="4E5B61"/>
                </a:solidFill>
                <a:effectLst/>
                <a:latin typeface="Menlo" panose="020B0609030804020204" pitchFamily="49" charset="0"/>
              </a:rPr>
            </a:br>
            <a:endParaRPr lang="en" altLang="ko-Kore-KR" sz="4000" b="1" dirty="0">
              <a:solidFill>
                <a:srgbClr val="4E5B6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8368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073F79-A9D8-0DC3-D829-7BD3F5789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2D3AD36-56EC-08B4-5383-3D8818E92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D471AA64-BC70-3927-FA56-08B5CEC2E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50AD8AA5-2862-2397-3474-42F0333FBA6E}"/>
              </a:ext>
            </a:extLst>
          </p:cNvPr>
          <p:cNvSpPr txBox="1"/>
          <p:nvPr/>
        </p:nvSpPr>
        <p:spPr>
          <a:xfrm>
            <a:off x="1689100" y="4425950"/>
            <a:ext cx="14922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조립 실습</a:t>
            </a:r>
            <a:endParaRPr lang="en-US" altLang="ko-KR" sz="8100" spc="-500" dirty="0">
              <a:solidFill>
                <a:srgbClr val="000000"/>
              </a:solidFill>
              <a:ea typeface="Pretendard ExtraBold"/>
            </a:endParaRPr>
          </a:p>
          <a:p>
            <a:pPr lvl="0" algn="ctr">
              <a:lnSpc>
                <a:spcPct val="106240"/>
              </a:lnSpc>
            </a:pPr>
            <a:r>
              <a:rPr lang="en-US" altLang="ko-KR" sz="8100" b="0" i="0" u="none" strike="noStrike" spc="-500" dirty="0">
                <a:solidFill>
                  <a:srgbClr val="000000"/>
                </a:solidFill>
                <a:ea typeface="Pretendard ExtraBold"/>
              </a:rPr>
              <a:t>LEGO LEGO</a:t>
            </a:r>
          </a:p>
          <a:p>
            <a:pPr lvl="0" algn="ctr">
              <a:lnSpc>
                <a:spcPct val="106240"/>
              </a:lnSpc>
            </a:pP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~</a:t>
            </a: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27</a:t>
            </a: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 번까지</a:t>
            </a:r>
            <a:r>
              <a:rPr lang="ko-KR" altLang="en-US" sz="8100" b="0" i="0" u="none" strike="noStrike" spc="-500" dirty="0">
                <a:solidFill>
                  <a:srgbClr val="000000"/>
                </a:solidFill>
                <a:ea typeface="Pretendard ExtraBold"/>
              </a:rPr>
              <a:t> </a:t>
            </a:r>
            <a:endParaRPr lang="ko-KR" sz="8100" b="0" i="0" u="none" strike="noStrike" spc="-500" dirty="0">
              <a:solidFill>
                <a:srgbClr val="000000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49538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E88D6-A73B-8E93-5AEE-FE70A167A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114DC12-1F79-16BD-55F1-5F524109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77A7147-3639-B8A9-5BB8-B23154F13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pic>
        <p:nvPicPr>
          <p:cNvPr id="7" name="그림 6" descr="가구, 실내, 벽, 천장이(가) 표시된 사진&#10;&#10;AI가 생성한 콘텐츠는 부정확할 수 있습니다.">
            <a:hlinkClick r:id="rId5"/>
            <a:extLst>
              <a:ext uri="{FF2B5EF4-FFF2-40B4-BE49-F238E27FC236}">
                <a16:creationId xmlns:a16="http://schemas.microsoft.com/office/drawing/2014/main" id="{8B5B0703-4E17-7960-6555-6EFBD9AF8A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339849"/>
            <a:ext cx="14389100" cy="809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1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73991-5D15-32FC-014F-8164998A7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5B1EB04-AEE6-863F-7A70-B58FAEE83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DD41393-3F66-82D0-D231-FFA99BF7F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F03A2AEA-178F-CCAB-169F-240E782EEF79}"/>
              </a:ext>
            </a:extLst>
          </p:cNvPr>
          <p:cNvSpPr txBox="1"/>
          <p:nvPr/>
        </p:nvSpPr>
        <p:spPr>
          <a:xfrm>
            <a:off x="1689100" y="4425950"/>
            <a:ext cx="14922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~</a:t>
            </a: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27</a:t>
            </a: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 번까지</a:t>
            </a:r>
            <a:r>
              <a:rPr lang="ko-KR" altLang="en-US" sz="8100" b="0" i="0" u="none" strike="noStrike" spc="-500" dirty="0">
                <a:solidFill>
                  <a:srgbClr val="000000"/>
                </a:solidFill>
                <a:ea typeface="Pretendard ExtraBold"/>
              </a:rPr>
              <a:t> </a:t>
            </a:r>
            <a:endParaRPr lang="ko-KR" sz="8100" b="0" i="0" u="none" strike="noStrike" spc="-500" dirty="0">
              <a:solidFill>
                <a:srgbClr val="000000"/>
              </a:solidFill>
              <a:ea typeface="Pretendard ExtraBold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추가 기능 1">
                <a:extLst>
                  <a:ext uri="{FF2B5EF4-FFF2-40B4-BE49-F238E27FC236}">
                    <a16:creationId xmlns:a16="http://schemas.microsoft.com/office/drawing/2014/main" id="{11206C93-6D34-8ABF-DDC4-B223C8143B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0007752"/>
                  </p:ext>
                </p:extLst>
              </p:nvPr>
            </p:nvGraphicFramePr>
            <p:xfrm>
              <a:off x="4064000" y="1333500"/>
              <a:ext cx="10160000" cy="762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2" name="추가 기능 1">
                <a:extLst>
                  <a:ext uri="{FF2B5EF4-FFF2-40B4-BE49-F238E27FC236}">
                    <a16:creationId xmlns:a16="http://schemas.microsoft.com/office/drawing/2014/main" id="{11206C93-6D34-8ABF-DDC4-B223C8143B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4000" y="1333500"/>
                <a:ext cx="10160000" cy="76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602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97513C-FD1D-B184-D023-EAB15AED7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3F8E299-7CB2-5FDC-E5ED-ECB11F867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58FA869-5292-1DAB-4FBA-666985AFB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9FE76774-B21F-63EA-3134-1A3F1501D33C}"/>
              </a:ext>
            </a:extLst>
          </p:cNvPr>
          <p:cNvSpPr txBox="1"/>
          <p:nvPr/>
        </p:nvSpPr>
        <p:spPr>
          <a:xfrm>
            <a:off x="1689100" y="4425950"/>
            <a:ext cx="14922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조립 실습</a:t>
            </a:r>
            <a:endParaRPr lang="en-US" altLang="ko-KR" sz="8100" spc="-500" dirty="0">
              <a:solidFill>
                <a:srgbClr val="000000"/>
              </a:solidFill>
              <a:ea typeface="Pretendard ExtraBold"/>
            </a:endParaRPr>
          </a:p>
          <a:p>
            <a:pPr lvl="0" algn="ctr">
              <a:lnSpc>
                <a:spcPct val="106240"/>
              </a:lnSpc>
            </a:pPr>
            <a:r>
              <a:rPr lang="en-US" altLang="ko-KR" sz="8100" b="0" i="0" u="none" strike="noStrike" spc="-500" dirty="0">
                <a:solidFill>
                  <a:srgbClr val="000000"/>
                </a:solidFill>
                <a:ea typeface="Pretendard ExtraBold"/>
              </a:rPr>
              <a:t>LEGO LEGO</a:t>
            </a:r>
          </a:p>
          <a:p>
            <a:pPr lvl="0" algn="ctr">
              <a:lnSpc>
                <a:spcPct val="106240"/>
              </a:lnSpc>
            </a:pP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28</a:t>
            </a: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번은 다같이</a:t>
            </a:r>
            <a:endParaRPr lang="ko-KR" sz="8100" b="0" i="0" u="none" strike="noStrike" spc="-500" dirty="0">
              <a:solidFill>
                <a:srgbClr val="000000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574885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E5E8BE-9B95-21B0-14A3-04158E149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C21AD6D5-B9B5-64CE-EF30-D482363B0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0DCDE8E-6287-9732-49E0-AA6F1B038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35EDBC71-D09C-A755-54AB-4FCCC9E327F5}"/>
              </a:ext>
            </a:extLst>
          </p:cNvPr>
          <p:cNvSpPr txBox="1"/>
          <p:nvPr/>
        </p:nvSpPr>
        <p:spPr>
          <a:xfrm>
            <a:off x="1689100" y="4425950"/>
            <a:ext cx="14922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~</a:t>
            </a: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27</a:t>
            </a: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 번까지</a:t>
            </a:r>
            <a:r>
              <a:rPr lang="ko-KR" altLang="en-US" sz="8100" b="0" i="0" u="none" strike="noStrike" spc="-500" dirty="0">
                <a:solidFill>
                  <a:srgbClr val="000000"/>
                </a:solidFill>
                <a:ea typeface="Pretendard ExtraBold"/>
              </a:rPr>
              <a:t> </a:t>
            </a:r>
            <a:endParaRPr lang="ko-KR" sz="8100" b="0" i="0" u="none" strike="noStrike" spc="-500" dirty="0">
              <a:solidFill>
                <a:srgbClr val="000000"/>
              </a:solidFill>
              <a:ea typeface="Pretendard ExtraBold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추가 기능 1">
                <a:extLst>
                  <a:ext uri="{FF2B5EF4-FFF2-40B4-BE49-F238E27FC236}">
                    <a16:creationId xmlns:a16="http://schemas.microsoft.com/office/drawing/2014/main" id="{F81950DC-8074-0209-7545-35D7DC4F50A8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64000" y="1333500"/>
              <a:ext cx="10160000" cy="762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2" name="추가 기능 1">
                <a:extLst>
                  <a:ext uri="{FF2B5EF4-FFF2-40B4-BE49-F238E27FC236}">
                    <a16:creationId xmlns:a16="http://schemas.microsoft.com/office/drawing/2014/main" id="{F81950DC-8074-0209-7545-35D7DC4F50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4000" y="1333500"/>
                <a:ext cx="10160000" cy="76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10589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06475-E0C7-675F-ABE4-A661F66DE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87EF387-EDBF-9A2B-D69E-E38182103E41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61562ED-F005-5B31-755E-5A315FE12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AAC144E-1AA6-4C64-7B75-C7EFDF2301FE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8A0B3F57-70AA-EA6A-D645-DAC512C1FE6F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4EBF3323-DA73-A079-4412-6DD08B468BB3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8C9318B4-460C-0D97-2CB1-9915F6E4F26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DAEA296D-7E30-2524-498F-033719B813FB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회로도 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–</a:t>
            </a: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STEP 1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8E93D0F6-6387-4887-9361-39E9C7C96848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11" name="그림 10" descr="전자제품, 회로, 전자 공학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938866-B241-46F9-2BAB-8ADACA4C9B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3054011"/>
            <a:ext cx="8892847" cy="5801750"/>
          </a:xfrm>
          <a:prstGeom prst="rect">
            <a:avLst/>
          </a:prstGeom>
        </p:spPr>
      </p:pic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9040E5CF-5B70-EE94-784D-91C5CB6118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820365"/>
              </p:ext>
            </p:extLst>
          </p:nvPr>
        </p:nvGraphicFramePr>
        <p:xfrm>
          <a:off x="10017715" y="2705069"/>
          <a:ext cx="7292976" cy="3505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46488">
                  <a:extLst>
                    <a:ext uri="{9D8B030D-6E8A-4147-A177-3AD203B41FA5}">
                      <a16:colId xmlns:a16="http://schemas.microsoft.com/office/drawing/2014/main" val="2412798638"/>
                    </a:ext>
                  </a:extLst>
                </a:gridCol>
                <a:gridCol w="3646488">
                  <a:extLst>
                    <a:ext uri="{9D8B030D-6E8A-4147-A177-3AD203B41FA5}">
                      <a16:colId xmlns:a16="http://schemas.microsoft.com/office/drawing/2014/main" val="283388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Arduino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Control Module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36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D7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BUZZER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79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D8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R TEST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68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D9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SHOCK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44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D10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PWM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565417"/>
                  </a:ext>
                </a:extLst>
              </a:tr>
            </a:tbl>
          </a:graphicData>
        </a:graphic>
      </p:graphicFrame>
      <p:sp>
        <p:nvSpPr>
          <p:cNvPr id="18" name="TextBox 14">
            <a:extLst>
              <a:ext uri="{FF2B5EF4-FFF2-40B4-BE49-F238E27FC236}">
                <a16:creationId xmlns:a16="http://schemas.microsoft.com/office/drawing/2014/main" id="{F6647370-B829-CBDF-EB91-D6611D89F20A}"/>
              </a:ext>
            </a:extLst>
          </p:cNvPr>
          <p:cNvSpPr txBox="1"/>
          <p:nvPr/>
        </p:nvSpPr>
        <p:spPr>
          <a:xfrm>
            <a:off x="9547225" y="6371338"/>
            <a:ext cx="4143555" cy="10513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4800" spc="-500" dirty="0">
                <a:solidFill>
                  <a:srgbClr val="000000"/>
                </a:solidFill>
                <a:ea typeface="Pretendard ExtraBold"/>
              </a:rPr>
              <a:t>-</a:t>
            </a: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 사용 </a:t>
            </a:r>
            <a:r>
              <a:rPr lang="ko-KR" altLang="en-US" sz="4800" spc="-500" dirty="0" err="1">
                <a:solidFill>
                  <a:srgbClr val="000000"/>
                </a:solidFill>
                <a:ea typeface="Pretendard ExtraBold"/>
              </a:rPr>
              <a:t>점퍼선</a:t>
            </a: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en-US" altLang="ko-KR" sz="4800" spc="-500" dirty="0">
                <a:solidFill>
                  <a:srgbClr val="000000"/>
                </a:solidFill>
                <a:ea typeface="Pretendard ExtraBold"/>
              </a:rPr>
              <a:t>:</a:t>
            </a: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 수수</a:t>
            </a:r>
            <a:endParaRPr lang="en-US" altLang="ko-KR" sz="4800" spc="-5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4FFC549-A2AD-383A-4ED9-6E7B7A490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082" y="6534050"/>
            <a:ext cx="3473418" cy="314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27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2E40B-EAE1-7E2F-1DE0-456FA27A6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690CF95-9D30-A324-2F35-76F5180EAEF1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2A8A006-55C1-714C-FDDA-5CC5768A7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6C28632-C3DF-C789-AB1C-18B8C9C0E8CA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82FC5B0E-E5F8-58F8-D615-F9892FF593F7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06AF0B86-55A8-2D16-95CC-BDA02B82D970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0DA14B5D-BB17-8858-A650-0BCB205D0B1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2888E95E-F77B-AAF2-311A-9F4D780D1731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회로도 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–</a:t>
            </a: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STEP 2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1B02DED-96E5-462E-A4B2-6C99794D7CE3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1AB5EA56-8CD7-218C-781E-0CC44C028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509279"/>
              </p:ext>
            </p:extLst>
          </p:nvPr>
        </p:nvGraphicFramePr>
        <p:xfrm>
          <a:off x="10017715" y="2705069"/>
          <a:ext cx="7292976" cy="3505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46488">
                  <a:extLst>
                    <a:ext uri="{9D8B030D-6E8A-4147-A177-3AD203B41FA5}">
                      <a16:colId xmlns:a16="http://schemas.microsoft.com/office/drawing/2014/main" val="2412798638"/>
                    </a:ext>
                  </a:extLst>
                </a:gridCol>
                <a:gridCol w="3646488">
                  <a:extLst>
                    <a:ext uri="{9D8B030D-6E8A-4147-A177-3AD203B41FA5}">
                      <a16:colId xmlns:a16="http://schemas.microsoft.com/office/drawing/2014/main" val="283388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Arduino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Control Module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36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A0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V CHECK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79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A1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R CHECK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68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5V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5V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44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GND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GND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565417"/>
                  </a:ext>
                </a:extLst>
              </a:tr>
            </a:tbl>
          </a:graphicData>
        </a:graphic>
      </p:graphicFrame>
      <p:sp>
        <p:nvSpPr>
          <p:cNvPr id="18" name="TextBox 14">
            <a:extLst>
              <a:ext uri="{FF2B5EF4-FFF2-40B4-BE49-F238E27FC236}">
                <a16:creationId xmlns:a16="http://schemas.microsoft.com/office/drawing/2014/main" id="{69C3093E-F6B7-3F9D-24E1-1A7AEC060887}"/>
              </a:ext>
            </a:extLst>
          </p:cNvPr>
          <p:cNvSpPr txBox="1"/>
          <p:nvPr/>
        </p:nvSpPr>
        <p:spPr>
          <a:xfrm>
            <a:off x="9547225" y="6371338"/>
            <a:ext cx="4143555" cy="10513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4800" spc="-500" dirty="0">
                <a:solidFill>
                  <a:srgbClr val="000000"/>
                </a:solidFill>
                <a:ea typeface="Pretendard ExtraBold"/>
              </a:rPr>
              <a:t>-</a:t>
            </a: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 사용 </a:t>
            </a:r>
            <a:r>
              <a:rPr lang="ko-KR" altLang="en-US" sz="4800" spc="-500" dirty="0" err="1">
                <a:solidFill>
                  <a:srgbClr val="000000"/>
                </a:solidFill>
                <a:ea typeface="Pretendard ExtraBold"/>
              </a:rPr>
              <a:t>점퍼선</a:t>
            </a: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en-US" altLang="ko-KR" sz="4800" spc="-500" dirty="0">
                <a:solidFill>
                  <a:srgbClr val="000000"/>
                </a:solidFill>
                <a:ea typeface="Pretendard ExtraBold"/>
              </a:rPr>
              <a:t>:</a:t>
            </a: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 수수</a:t>
            </a:r>
            <a:endParaRPr lang="en-US" altLang="ko-KR" sz="4800" spc="-5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82E977A-D04D-29A1-B18C-A75248ECE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082" y="6534050"/>
            <a:ext cx="3473418" cy="3140962"/>
          </a:xfrm>
          <a:prstGeom prst="rect">
            <a:avLst/>
          </a:prstGeom>
        </p:spPr>
      </p:pic>
      <p:pic>
        <p:nvPicPr>
          <p:cNvPr id="6" name="그림 5" descr="전자제품, 회로, 텍스트, 전자 공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1526416-5F41-0A4D-A7E0-479A50D57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668741"/>
            <a:ext cx="9128125" cy="760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512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E66F2-4522-DA1B-4FBB-F85B95186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466C36C1-9BA7-13DA-04B6-6D78CE762560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9CA7594-95FC-E00D-2B35-E33BEFE30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9F1DC01-E582-091F-31E9-4095F950AE29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7AFDDACB-5B78-2AE1-382E-B2B323EC5F6F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A31894A9-6D45-29CD-5C81-BAF4B8D535E5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CCEDCCDE-041F-FC8A-EBBB-F0A536C2AEB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0A11146F-574A-EBD6-759F-9A64D7C51F24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회로도 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–</a:t>
            </a: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STEP 3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1BE74A2-A87D-1CCC-B7F2-4F2C068E3BA3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3F300AC-5F4D-9A80-D536-A5D874D43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618038"/>
              </p:ext>
            </p:extLst>
          </p:nvPr>
        </p:nvGraphicFramePr>
        <p:xfrm>
          <a:off x="10017715" y="2705069"/>
          <a:ext cx="7292976" cy="3505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46488">
                  <a:extLst>
                    <a:ext uri="{9D8B030D-6E8A-4147-A177-3AD203B41FA5}">
                      <a16:colId xmlns:a16="http://schemas.microsoft.com/office/drawing/2014/main" val="2412798638"/>
                    </a:ext>
                  </a:extLst>
                </a:gridCol>
                <a:gridCol w="3646488">
                  <a:extLst>
                    <a:ext uri="{9D8B030D-6E8A-4147-A177-3AD203B41FA5}">
                      <a16:colId xmlns:a16="http://schemas.microsoft.com/office/drawing/2014/main" val="28338841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Arduino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Light Module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336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D11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LED DIN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79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5V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5V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687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GND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GND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144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ELECTORDE</a:t>
                      </a:r>
                      <a:endParaRPr lang="ko-Kore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4000" dirty="0"/>
                        <a:t>ELECTORDE</a:t>
                      </a:r>
                      <a:endParaRPr lang="ko-Kore-KR" altLang="en-US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0565417"/>
                  </a:ext>
                </a:extLst>
              </a:tr>
            </a:tbl>
          </a:graphicData>
        </a:graphic>
      </p:graphicFrame>
      <p:sp>
        <p:nvSpPr>
          <p:cNvPr id="18" name="TextBox 14">
            <a:extLst>
              <a:ext uri="{FF2B5EF4-FFF2-40B4-BE49-F238E27FC236}">
                <a16:creationId xmlns:a16="http://schemas.microsoft.com/office/drawing/2014/main" id="{3166CC2B-F135-2FAC-41FE-D6D90A225C57}"/>
              </a:ext>
            </a:extLst>
          </p:cNvPr>
          <p:cNvSpPr txBox="1"/>
          <p:nvPr/>
        </p:nvSpPr>
        <p:spPr>
          <a:xfrm>
            <a:off x="9547225" y="6371338"/>
            <a:ext cx="4143555" cy="105136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4800" spc="-500" dirty="0">
                <a:solidFill>
                  <a:srgbClr val="000000"/>
                </a:solidFill>
                <a:ea typeface="Pretendard ExtraBold"/>
              </a:rPr>
              <a:t>-</a:t>
            </a: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 사용 </a:t>
            </a:r>
            <a:r>
              <a:rPr lang="ko-KR" altLang="en-US" sz="4800" spc="-500" dirty="0" err="1">
                <a:solidFill>
                  <a:srgbClr val="000000"/>
                </a:solidFill>
                <a:ea typeface="Pretendard ExtraBold"/>
              </a:rPr>
              <a:t>점퍼선</a:t>
            </a: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en-US" altLang="ko-KR" sz="4800" spc="-500" dirty="0">
                <a:solidFill>
                  <a:srgbClr val="000000"/>
                </a:solidFill>
                <a:ea typeface="Pretendard ExtraBold"/>
              </a:rPr>
              <a:t>:</a:t>
            </a:r>
            <a:r>
              <a:rPr lang="ko-KR" altLang="en-US" sz="4800" spc="-500" dirty="0">
                <a:solidFill>
                  <a:srgbClr val="000000"/>
                </a:solidFill>
                <a:ea typeface="Pretendard ExtraBold"/>
              </a:rPr>
              <a:t> 암수</a:t>
            </a:r>
            <a:endParaRPr lang="en-US" altLang="ko-KR" sz="4800" spc="-5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6" name="그림 5" descr="텍스트, 회로, 전자 공학, 전자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8668A98-81D9-12C5-CC64-08AE5793D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352" y="2603500"/>
            <a:ext cx="7124700" cy="7683500"/>
          </a:xfrm>
          <a:prstGeom prst="rect">
            <a:avLst/>
          </a:prstGeom>
        </p:spPr>
      </p:pic>
      <p:pic>
        <p:nvPicPr>
          <p:cNvPr id="13" name="그림 12" descr="전기 배선, 커넥터, 열 수축 튜브, 전기 공급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3CF1EE0-DFBC-BAE4-C537-CBC9B3897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196" y="6169196"/>
            <a:ext cx="3419304" cy="34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611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C63C0A-DD41-6434-DC3A-7BE5E0090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87B9976-C75C-8E4E-28C9-506430BE0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7AB97A2-049C-9B2B-EA1B-55C6776AE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818F9DA2-8B6C-B7B8-3497-D81D0EDE098D}"/>
              </a:ext>
            </a:extLst>
          </p:cNvPr>
          <p:cNvSpPr txBox="1"/>
          <p:nvPr/>
        </p:nvSpPr>
        <p:spPr>
          <a:xfrm>
            <a:off x="1371600" y="8003880"/>
            <a:ext cx="14922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6600" spc="-500" dirty="0">
                <a:solidFill>
                  <a:srgbClr val="000000"/>
                </a:solidFill>
                <a:ea typeface="Pretendard ExtraBold"/>
              </a:rPr>
              <a:t>어댑터 </a:t>
            </a:r>
            <a:r>
              <a:rPr lang="en-US" altLang="ko-KR" sz="6600" spc="-500" dirty="0">
                <a:solidFill>
                  <a:srgbClr val="000000"/>
                </a:solidFill>
                <a:ea typeface="Pretendard ExtraBold"/>
              </a:rPr>
              <a:t>&amp;</a:t>
            </a:r>
            <a:r>
              <a:rPr lang="ko-KR" altLang="en-US" sz="6600" spc="-500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en-US" altLang="ko-KR" sz="6600" spc="-500" dirty="0">
                <a:solidFill>
                  <a:srgbClr val="000000"/>
                </a:solidFill>
                <a:ea typeface="Pretendard ExtraBold"/>
              </a:rPr>
              <a:t>USB </a:t>
            </a:r>
            <a:r>
              <a:rPr lang="ko-KR" altLang="en-US" sz="6600" spc="-500" dirty="0">
                <a:solidFill>
                  <a:srgbClr val="000000"/>
                </a:solidFill>
                <a:ea typeface="Pretendard ExtraBold"/>
              </a:rPr>
              <a:t>허브</a:t>
            </a:r>
            <a:endParaRPr lang="en-US" altLang="ko-KR" sz="6600" spc="-5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3" name="그림 2" descr="케이블, 전기 배선, 데이터 전송 케이블, 전자제품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2434733-8752-E82B-37C1-53890A356A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46775" y="1295400"/>
            <a:ext cx="5772150" cy="76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687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6F49F-EE3B-8D88-B8F6-384E565E4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49B989D-5FAD-781A-17F3-897302FE9A5E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926E54B-9FEF-F1B0-E37C-E89B953E0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816B57B-AF64-2636-B42C-18BC042FF89F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1BDAE347-E01D-97F0-7875-28216F5F8F93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369BAFA5-B097-95F8-17E6-9A775E506B31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C9C80138-8705-BFE1-B7EF-F29C2E2A74C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63F29AA7-3E67-2CA9-39E1-2F8C3C0276BC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동작 구조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4521239-125C-E714-BF3F-F3534F26A101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1.</a:t>
            </a: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초기 설정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B36347D-0D7E-460F-1D56-E090FFBD8EC4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13" name="그림 12" descr="전자제품, 전자 기기, 케이블, 전자 공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C2C8B11-FC15-398E-F5D1-77EB28D2EB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t="6513" r="8262" b="21211"/>
          <a:stretch/>
        </p:blipFill>
        <p:spPr>
          <a:xfrm>
            <a:off x="5982551" y="3179120"/>
            <a:ext cx="6322898" cy="3984089"/>
          </a:xfrm>
          <a:prstGeom prst="rect">
            <a:avLst/>
          </a:prstGeom>
        </p:spPr>
      </p:pic>
      <p:graphicFrame>
        <p:nvGraphicFramePr>
          <p:cNvPr id="25" name="TextBox 4">
            <a:extLst>
              <a:ext uri="{FF2B5EF4-FFF2-40B4-BE49-F238E27FC236}">
                <a16:creationId xmlns:a16="http://schemas.microsoft.com/office/drawing/2014/main" id="{5ADE88F9-17C6-9225-DB37-3C3E429188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1650710"/>
              </p:ext>
            </p:extLst>
          </p:nvPr>
        </p:nvGraphicFramePr>
        <p:xfrm>
          <a:off x="2197100" y="6577521"/>
          <a:ext cx="13571220" cy="388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292479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1422A-396F-B904-B0E2-1A8CA5234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6E848A75-58F3-F3C8-E952-80190D464720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5EA4E31-CFAC-7EA0-0DE7-5437CFFF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8F34C6A-978A-9340-67DD-E8BA662D7C5C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986261CE-C72A-638F-9E1E-19300C8628DE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D25FE70F-6093-0B0A-D049-21116FF4FAF7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D7D38097-652D-6BDC-7B65-1CC7FD50EB8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D77755DA-D0D6-6CEF-C127-2E80EBCE9D76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동작 구조</a:t>
            </a:r>
            <a:endParaRPr lang="ko-KR" altLang="ko-Kore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8BFD1C4-49AB-D08B-3086-94C05144A456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2.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캘리브레이션 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0DE58E6-2769-03DA-1030-9E3B80796DAA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11" name="그림 10" descr="전자제품, 정보기기, 전자 기기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185BB50-1976-4B52-1FF5-68CB565A46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1" t="3529" r="13291"/>
          <a:stretch/>
        </p:blipFill>
        <p:spPr>
          <a:xfrm>
            <a:off x="1374478" y="4246675"/>
            <a:ext cx="5004929" cy="4564280"/>
          </a:xfrm>
          <a:prstGeom prst="rect">
            <a:avLst/>
          </a:prstGeom>
        </p:spPr>
      </p:pic>
      <p:graphicFrame>
        <p:nvGraphicFramePr>
          <p:cNvPr id="25" name="TextBox 4">
            <a:extLst>
              <a:ext uri="{FF2B5EF4-FFF2-40B4-BE49-F238E27FC236}">
                <a16:creationId xmlns:a16="http://schemas.microsoft.com/office/drawing/2014/main" id="{2C151D59-5E55-96BC-2380-ADCC907F0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9715190"/>
              </p:ext>
            </p:extLst>
          </p:nvPr>
        </p:nvGraphicFramePr>
        <p:xfrm>
          <a:off x="6980911" y="4394213"/>
          <a:ext cx="11140781" cy="42213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7392560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1EF56-76E0-8741-7573-A343D8389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68D4677-5A39-CAB6-9D31-98620E7DF0A0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BDE7EE0-38E4-C677-4A6F-7AA376EA2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06D140C-D81A-0DD7-11F8-92CC36338459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A5A8A214-69FF-F968-502D-89AF3C9C98CF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C78CB6A0-F89F-5DD9-09DB-9DF0A2FCFBA5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BBB6D633-8D85-D3B4-F8FD-72648EB2E02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9B0D329-3E78-DFB4-D4B6-AD0076F27067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동작 구조</a:t>
            </a:r>
            <a:endParaRPr lang="ko-KR" altLang="ko-Kore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52952F54-B940-4BA6-03F0-6B0EB0873C95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.1.</a:t>
            </a: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주의 사항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093CF5C-731A-4732-E86C-9BE3C2F9439E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DA36EE47-083B-3BF2-EF66-AE1C5D90FA50}"/>
              </a:ext>
            </a:extLst>
          </p:cNvPr>
          <p:cNvSpPr txBox="1"/>
          <p:nvPr/>
        </p:nvSpPr>
        <p:spPr>
          <a:xfrm>
            <a:off x="1668780" y="4001655"/>
            <a:ext cx="16510000" cy="55574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손이 전극에서 떨어진 경우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캘리브레이션이 완료되지 않은 경우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=&gt;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사용자에게 안내해준다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pic>
        <p:nvPicPr>
          <p:cNvPr id="14" name="그림 13" descr="전자제품, 정보기기, 전자 기기, 전자 공학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E10FA3-9D00-CBB0-61F7-7F424B7A67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9" t="7063" r="13828" b="22480"/>
          <a:stretch/>
        </p:blipFill>
        <p:spPr>
          <a:xfrm>
            <a:off x="11112714" y="3561155"/>
            <a:ext cx="7018147" cy="509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6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42595-40B8-2E01-0A97-BB2C00214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9D6731A-8AFB-D22B-B32B-32258680C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8B0BEFE-12BC-F020-2902-AD511DFC3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pic>
        <p:nvPicPr>
          <p:cNvPr id="3" name="그림 2" descr="잭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A54857-C596-ECA2-29A1-69108848A0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6" t="27485" r="17246" b="15205"/>
          <a:stretch/>
        </p:blipFill>
        <p:spPr>
          <a:xfrm>
            <a:off x="5905500" y="2752115"/>
            <a:ext cx="6477000" cy="478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7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B7CAD-060D-FC3D-2928-C45A04B74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D6F68CF6-4982-7514-E0EF-4EDDAC75888E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F361BD4-5822-EF92-C2C4-B99C70023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DD04F511-9358-B665-F574-FFB5E320C396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EEC311A-693E-97BF-CC97-4FD62B618D8E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AA2B532F-7CB2-71B7-86BF-CAA20602AE22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0E182AC5-BA22-AC07-7DAB-FE963EB723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9CB89339-9AE2-95BE-A1B8-2C40056C32FE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동작 구조</a:t>
            </a:r>
            <a:endParaRPr lang="ko-KR" altLang="ko-Kore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963CB121-4F7B-F0D3-4A79-BBF1EBF6A1D9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거짓말 판별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E51B56B4-6DB0-61F6-104A-E65E3AE42568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13" name="그림 12" descr="전자제품, 정보기기, 전자 기기, 사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8728626-DF3A-98DC-645A-05E03EBD6E7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4" r="8653"/>
          <a:stretch/>
        </p:blipFill>
        <p:spPr>
          <a:xfrm>
            <a:off x="579528" y="4301573"/>
            <a:ext cx="5059271" cy="4446058"/>
          </a:xfrm>
          <a:prstGeom prst="rect">
            <a:avLst/>
          </a:prstGeom>
        </p:spPr>
      </p:pic>
      <p:graphicFrame>
        <p:nvGraphicFramePr>
          <p:cNvPr id="25" name="TextBox 4">
            <a:extLst>
              <a:ext uri="{FF2B5EF4-FFF2-40B4-BE49-F238E27FC236}">
                <a16:creationId xmlns:a16="http://schemas.microsoft.com/office/drawing/2014/main" id="{CD3F454A-63C3-CA75-D930-25724CB495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1917694"/>
              </p:ext>
            </p:extLst>
          </p:nvPr>
        </p:nvGraphicFramePr>
        <p:xfrm>
          <a:off x="5791199" y="3779299"/>
          <a:ext cx="12045951" cy="5318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95705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9590-18EB-DFA2-22C3-88A345744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B4CD590-25E0-0C18-1214-68BCB6FC130A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F34DFA0-EC93-B174-438B-789D3B6CF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1AD8A1D-4346-7200-858E-232222825AFE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8D2B1FB8-8695-4D52-85B8-ACCF883112F5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5C06BE9F-9A0E-340E-37B9-3C07C8BD1309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C0DE369D-01E9-9DE0-6A7A-3F1255EF767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B30084AE-5C75-F298-DE8F-45A1B07BE4C5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동작 구조</a:t>
            </a:r>
            <a:endParaRPr lang="ko-KR" altLang="ko-Kore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4F1ACAA4-AB99-97BB-ED5E-2FA81AD35C66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.</a:t>
            </a: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거짓말 판별</a:t>
            </a: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E66AB2E-1417-0717-3BD9-06654968B03C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B497FCED-9141-3B93-BB69-713B2997C064}"/>
              </a:ext>
            </a:extLst>
          </p:cNvPr>
          <p:cNvSpPr txBox="1"/>
          <p:nvPr/>
        </p:nvSpPr>
        <p:spPr>
          <a:xfrm>
            <a:off x="1668780" y="4001655"/>
            <a:ext cx="16510000" cy="55574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초기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 값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&lt;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측정한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 값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참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초기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 값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&gt;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측정한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 값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거짓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lvl="0" algn="l"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판정 결과에 따라 각각 상황에 맞는 불빛과 인터랙티브 동작을 출력한다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7442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70C6A-DCBD-B3B7-281D-06678BE12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8AEDC0A-ECD9-6660-3E1C-BA496E20F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080C40B-66CE-2200-69AA-8041C19C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1E428E8C-0D34-FC80-7AAA-49B4680891CE}"/>
              </a:ext>
            </a:extLst>
          </p:cNvPr>
          <p:cNvSpPr txBox="1"/>
          <p:nvPr/>
        </p:nvSpPr>
        <p:spPr>
          <a:xfrm>
            <a:off x="1689100" y="4425950"/>
            <a:ext cx="14922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~</a:t>
            </a: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27</a:t>
            </a: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 번까지</a:t>
            </a:r>
            <a:r>
              <a:rPr lang="ko-KR" altLang="en-US" sz="8100" b="0" i="0" u="none" strike="noStrike" spc="-500" dirty="0">
                <a:solidFill>
                  <a:srgbClr val="000000"/>
                </a:solidFill>
                <a:ea typeface="Pretendard ExtraBold"/>
              </a:rPr>
              <a:t> </a:t>
            </a:r>
            <a:endParaRPr lang="ko-KR" sz="8100" b="0" i="0" u="none" strike="noStrike" spc="-500" dirty="0">
              <a:solidFill>
                <a:srgbClr val="000000"/>
              </a:solidFill>
              <a:ea typeface="Pretendard ExtraBold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추가 기능 1">
                <a:extLst>
                  <a:ext uri="{FF2B5EF4-FFF2-40B4-BE49-F238E27FC236}">
                    <a16:creationId xmlns:a16="http://schemas.microsoft.com/office/drawing/2014/main" id="{399DB3B6-C582-65F0-A7FB-D4637E71EE5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064000" y="1333500"/>
              <a:ext cx="10160000" cy="7620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2" name="추가 기능 1">
                <a:extLst>
                  <a:ext uri="{FF2B5EF4-FFF2-40B4-BE49-F238E27FC236}">
                    <a16:creationId xmlns:a16="http://schemas.microsoft.com/office/drawing/2014/main" id="{399DB3B6-C582-65F0-A7FB-D4637E71EE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4000" y="1333500"/>
                <a:ext cx="10160000" cy="76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17446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8F75E1-24E2-24AE-45B7-98B2AA9E0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4388A77-A847-9DC8-82DC-8E8439F08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3AF38D4E-5EBF-EE1E-0080-6714019C7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AA754F00-A9F0-ABB6-F8AB-E67A6B88905E}"/>
              </a:ext>
            </a:extLst>
          </p:cNvPr>
          <p:cNvSpPr txBox="1"/>
          <p:nvPr/>
        </p:nvSpPr>
        <p:spPr>
          <a:xfrm>
            <a:off x="1689100" y="4425950"/>
            <a:ext cx="14922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작품 시연 </a:t>
            </a:r>
            <a:r>
              <a:rPr lang="en-US" altLang="ko-KR" sz="8100" spc="-500" dirty="0">
                <a:solidFill>
                  <a:srgbClr val="000000"/>
                </a:solidFill>
                <a:ea typeface="Pretendard ExtraBold"/>
              </a:rPr>
              <a:t>&amp;</a:t>
            </a:r>
            <a:r>
              <a:rPr lang="ko-KR" altLang="en-US" sz="8100" spc="-500" dirty="0">
                <a:solidFill>
                  <a:srgbClr val="000000"/>
                </a:solidFill>
                <a:ea typeface="Pretendard ExtraBold"/>
              </a:rPr>
              <a:t> 뒷정리</a:t>
            </a:r>
            <a:endParaRPr lang="en-US" altLang="ko-KR" sz="8100" spc="-500" dirty="0">
              <a:solidFill>
                <a:srgbClr val="000000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994105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EE6E4-225C-1A46-6FCE-764065BB8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AB16F761-C417-4E25-3897-A8360E0C7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D59D534-8518-890A-82AE-DFF4D91A7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7590EBEB-2A29-8F36-B838-C82E71A168FC}"/>
              </a:ext>
            </a:extLst>
          </p:cNvPr>
          <p:cNvSpPr txBox="1"/>
          <p:nvPr/>
        </p:nvSpPr>
        <p:spPr>
          <a:xfrm>
            <a:off x="381000" y="2628900"/>
            <a:ext cx="19583400" cy="71691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914400" lvl="0" indent="-914400">
              <a:lnSpc>
                <a:spcPct val="106240"/>
              </a:lnSpc>
              <a:buAutoNum type="arabicPeriod"/>
            </a:pP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나는 </a:t>
            </a:r>
            <a:r>
              <a:rPr lang="ko-KR" altLang="en-US" sz="5100" dirty="0" err="1">
                <a:solidFill>
                  <a:srgbClr val="000000"/>
                </a:solidFill>
                <a:ea typeface="Pretendard ExtraBold"/>
              </a:rPr>
              <a:t>엘레베이터를</a:t>
            </a: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 </a:t>
            </a:r>
            <a:r>
              <a:rPr lang="ko-KR" altLang="en-US" sz="5100" dirty="0" err="1">
                <a:solidFill>
                  <a:srgbClr val="000000"/>
                </a:solidFill>
                <a:ea typeface="Pretendard ExtraBold"/>
              </a:rPr>
              <a:t>탔을때</a:t>
            </a: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 앞에서 사람이 오면 닫기 버튼을 누른다</a:t>
            </a:r>
            <a:endParaRPr lang="en-US" altLang="ko-KR" sz="5100" dirty="0">
              <a:solidFill>
                <a:srgbClr val="000000"/>
              </a:solidFill>
              <a:ea typeface="Pretendard ExtraBold"/>
            </a:endParaRPr>
          </a:p>
          <a:p>
            <a:pPr marL="914400" lvl="0" indent="-914400">
              <a:lnSpc>
                <a:spcPct val="106240"/>
              </a:lnSpc>
              <a:buAutoNum type="arabicPeriod"/>
            </a:pP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엄마아빠  중에 엄마가 더 좋다</a:t>
            </a:r>
            <a:endParaRPr lang="en-US" altLang="ko-KR" sz="5100" dirty="0">
              <a:solidFill>
                <a:srgbClr val="000000"/>
              </a:solidFill>
              <a:ea typeface="Pretendard ExtraBold"/>
            </a:endParaRPr>
          </a:p>
          <a:p>
            <a:pPr marL="914400" lvl="0" indent="-914400">
              <a:lnSpc>
                <a:spcPct val="106240"/>
              </a:lnSpc>
              <a:buAutoNum type="arabicPeriod"/>
            </a:pP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나는 가끔 네발로 걸을 때가 있다</a:t>
            </a:r>
            <a:endParaRPr lang="en-US" altLang="ko-KR" sz="5100" dirty="0">
              <a:solidFill>
                <a:srgbClr val="000000"/>
              </a:solidFill>
              <a:ea typeface="Pretendard ExtraBold"/>
            </a:endParaRPr>
          </a:p>
          <a:p>
            <a:pPr marL="914400" lvl="0" indent="-914400">
              <a:lnSpc>
                <a:spcPct val="106240"/>
              </a:lnSpc>
              <a:buAutoNum type="arabicPeriod"/>
            </a:pP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내 정체는 사실 </a:t>
            </a:r>
            <a:r>
              <a:rPr lang="ko-KR" altLang="en-US" sz="5100" dirty="0" err="1">
                <a:solidFill>
                  <a:srgbClr val="000000"/>
                </a:solidFill>
                <a:ea typeface="Pretendard ExtraBold"/>
              </a:rPr>
              <a:t>티니핑이다</a:t>
            </a:r>
            <a:endParaRPr lang="en-US" altLang="ko-KR" sz="5100" dirty="0">
              <a:solidFill>
                <a:srgbClr val="000000"/>
              </a:solidFill>
              <a:ea typeface="Pretendard ExtraBold"/>
            </a:endParaRPr>
          </a:p>
          <a:p>
            <a:pPr marL="914400" lvl="0" indent="-914400">
              <a:lnSpc>
                <a:spcPct val="106240"/>
              </a:lnSpc>
              <a:buAutoNum type="arabicPeriod"/>
            </a:pP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나는 다른 사람에게 거짓말을 해본 적 있다</a:t>
            </a:r>
            <a:endParaRPr lang="en-US" altLang="ko-KR" sz="5100" dirty="0">
              <a:solidFill>
                <a:srgbClr val="000000"/>
              </a:solidFill>
              <a:ea typeface="Pretendard ExtraBold"/>
            </a:endParaRPr>
          </a:p>
          <a:p>
            <a:pPr marL="914400" lvl="0" indent="-914400">
              <a:lnSpc>
                <a:spcPct val="106240"/>
              </a:lnSpc>
              <a:buAutoNum type="arabicPeriod"/>
            </a:pP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나는 </a:t>
            </a:r>
            <a:r>
              <a:rPr lang="ko-KR" altLang="en-US" sz="5100" dirty="0" err="1">
                <a:solidFill>
                  <a:srgbClr val="000000"/>
                </a:solidFill>
                <a:ea typeface="Pretendard ExtraBold"/>
              </a:rPr>
              <a:t>민트초코를</a:t>
            </a: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 좋아한다</a:t>
            </a:r>
            <a:r>
              <a:rPr lang="en-US" altLang="ko-KR" sz="5100" dirty="0">
                <a:solidFill>
                  <a:srgbClr val="000000"/>
                </a:solidFill>
                <a:ea typeface="Pretendard ExtraBold"/>
              </a:rPr>
              <a:t>.</a:t>
            </a: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 아니 사랑한다</a:t>
            </a:r>
            <a:endParaRPr lang="en-US" altLang="ko-KR" sz="5100" dirty="0">
              <a:solidFill>
                <a:srgbClr val="000000"/>
              </a:solidFill>
              <a:ea typeface="Pretendard ExtraBold"/>
            </a:endParaRPr>
          </a:p>
          <a:p>
            <a:pPr marL="914400" lvl="0" indent="-914400">
              <a:lnSpc>
                <a:spcPct val="106240"/>
              </a:lnSpc>
              <a:buAutoNum type="arabicPeriod"/>
            </a:pP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가끔 이해가 안되는 내용을 봐도 </a:t>
            </a:r>
            <a:r>
              <a:rPr lang="ko-KR" altLang="en-US" sz="5100" dirty="0" err="1">
                <a:solidFill>
                  <a:srgbClr val="000000"/>
                </a:solidFill>
                <a:ea typeface="Pretendard ExtraBold"/>
              </a:rPr>
              <a:t>그러려니</a:t>
            </a: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 한다</a:t>
            </a:r>
            <a:endParaRPr lang="en-US" altLang="ko-KR" sz="5100" dirty="0">
              <a:solidFill>
                <a:srgbClr val="000000"/>
              </a:solidFill>
              <a:ea typeface="Pretendard ExtraBold"/>
            </a:endParaRPr>
          </a:p>
          <a:p>
            <a:pPr marL="914400" lvl="0" indent="-914400">
              <a:lnSpc>
                <a:spcPct val="106240"/>
              </a:lnSpc>
              <a:buAutoNum type="arabicPeriod"/>
            </a:pP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난 솔직히 제로음료 왜 마시는지 모르겠다</a:t>
            </a:r>
            <a:endParaRPr lang="en-US" altLang="ko-KR" sz="5100" dirty="0">
              <a:solidFill>
                <a:srgbClr val="000000"/>
              </a:solidFill>
              <a:ea typeface="Pretendard ExtraBold"/>
            </a:endParaRPr>
          </a:p>
          <a:p>
            <a:pPr marL="914400" lvl="0" indent="-914400">
              <a:lnSpc>
                <a:spcPct val="106240"/>
              </a:lnSpc>
              <a:buAutoNum type="arabicPeriod"/>
            </a:pP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떨어진 지갑을 줍는다면 바로 주인을 </a:t>
            </a:r>
            <a:r>
              <a:rPr lang="ko-KR" altLang="en-US" sz="5100" dirty="0" err="1">
                <a:solidFill>
                  <a:srgbClr val="000000"/>
                </a:solidFill>
                <a:ea typeface="Pretendard ExtraBold"/>
              </a:rPr>
              <a:t>찾아줄거다</a:t>
            </a:r>
            <a:endParaRPr lang="en-US" altLang="ko-KR" sz="5100" dirty="0">
              <a:solidFill>
                <a:srgbClr val="000000"/>
              </a:solidFill>
              <a:ea typeface="Pretendard ExtraBold"/>
            </a:endParaRPr>
          </a:p>
          <a:p>
            <a:pPr marL="914400" lvl="0" indent="-914400">
              <a:lnSpc>
                <a:spcPct val="106240"/>
              </a:lnSpc>
              <a:buAutoNum type="arabicPeriod"/>
            </a:pPr>
            <a:r>
              <a:rPr lang="ko-KR" altLang="en-US" sz="5100" dirty="0">
                <a:solidFill>
                  <a:srgbClr val="000000"/>
                </a:solidFill>
                <a:ea typeface="Pretendard ExtraBold"/>
              </a:rPr>
              <a:t>내 친구가 위기에 빠지면 </a:t>
            </a:r>
            <a:r>
              <a:rPr lang="ko-KR" altLang="en-US" sz="5100" dirty="0" err="1">
                <a:solidFill>
                  <a:srgbClr val="000000"/>
                </a:solidFill>
                <a:ea typeface="Pretendard ExtraBold"/>
              </a:rPr>
              <a:t>도와줄거다</a:t>
            </a:r>
            <a:endParaRPr lang="en-US" altLang="ko-KR" sz="5100" dirty="0">
              <a:solidFill>
                <a:srgbClr val="000000"/>
              </a:solidFill>
              <a:ea typeface="Pretendard ExtraBold"/>
            </a:endParaRPr>
          </a:p>
          <a:p>
            <a:pPr marL="914400" lvl="0" indent="-914400">
              <a:lnSpc>
                <a:spcPct val="106240"/>
              </a:lnSpc>
              <a:buAutoNum type="arabicPeriod"/>
            </a:pPr>
            <a:endParaRPr lang="en-US" altLang="ko-KR" sz="4800" spc="-500" dirty="0">
              <a:solidFill>
                <a:srgbClr val="000000"/>
              </a:solidFill>
              <a:ea typeface="Pretendar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80511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4552-F4EE-F11C-0DC7-4B64E688C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263137C-81E1-C5E6-175C-34CE6AB4ACA9}"/>
              </a:ext>
            </a:extLst>
          </p:cNvPr>
          <p:cNvSpPr txBox="1"/>
          <p:nvPr/>
        </p:nvSpPr>
        <p:spPr>
          <a:xfrm>
            <a:off x="952500" y="28321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C448A43-AD1F-7F99-B1A3-64B33618C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79F35D17-66C5-0A22-C73D-053F2FDCC244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A6741B1F-DCF5-0EF4-A8A8-C502B3D6D498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6BC8AB95-ACE7-72CD-CF13-957EBE95BE3D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47E8EDCA-14CF-753E-995B-DDB6A1D5032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AF756F5-1AD0-DFEA-7CC4-49CB288548B8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마무리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7D4F7D2-6994-DDFB-9DCA-61988F4138F3}"/>
              </a:ext>
            </a:extLst>
          </p:cNvPr>
          <p:cNvSpPr/>
          <p:nvPr/>
        </p:nvSpPr>
        <p:spPr>
          <a:xfrm>
            <a:off x="952500" y="1818523"/>
            <a:ext cx="16393506" cy="5763377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거짓말 유무 판단 전에 전압을 가하여 전류를 측정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옴의 법칙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을 통해 </a:t>
            </a:r>
            <a:r>
              <a:rPr lang="ko-KR" altLang="en-US" sz="49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초기의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피부 저항 값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을 계산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계산한 초기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 값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과 거짓말 유무 판단 때 계산한 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 값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을 비교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16199"/>
              </a:lnSpc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초기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 값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&lt;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측정한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 값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참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초기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 값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&gt;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측정한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 값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거짓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08074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CEA27-6158-0929-DA07-B0FC2E029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25FFAAD7-380C-4972-AB3C-8F250D79F475}"/>
              </a:ext>
            </a:extLst>
          </p:cNvPr>
          <p:cNvSpPr txBox="1"/>
          <p:nvPr/>
        </p:nvSpPr>
        <p:spPr>
          <a:xfrm>
            <a:off x="952500" y="28321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44B104-D602-18A9-E140-D3BBC0A4A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60128373-6B7A-837D-8C94-8EB021C54804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ABD297A3-F052-14B1-C294-8E6C0D6B4A51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AAC1B769-250F-ABB7-3533-A55DA059DD66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D84C78D7-8001-5DD0-16EB-35D7C3DE11A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FB757F82-3D99-CBC6-A246-F2C40805AAE9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퀴즈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9B7EE7E-0B76-5DD2-3EE9-D14AE1DA3850}"/>
              </a:ext>
            </a:extLst>
          </p:cNvPr>
          <p:cNvSpPr/>
          <p:nvPr/>
        </p:nvSpPr>
        <p:spPr>
          <a:xfrm>
            <a:off x="941994" y="2019300"/>
            <a:ext cx="17765106" cy="762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16199"/>
              </a:lnSpc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저항의 변화 </a:t>
            </a:r>
            <a:r>
              <a:rPr lang="en-US" altLang="ko-KR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(GSR)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을 통한 원리를 이용한다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전압을 가하여 전류를 측정하고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,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옴의 법칙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을 통해 저항 값을 계산한다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16199"/>
              </a:lnSpc>
            </a:pPr>
            <a:r>
              <a:rPr lang="en-US" altLang="ko-KR" sz="4900" dirty="0"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부스트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컨버터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를 통해서 약한 전압으로는 할 수 없는 전기충격을 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만들어 낼 수 있다   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BA0D96-CEFE-AE54-0561-A3A4A9EBB50F}"/>
              </a:ext>
            </a:extLst>
          </p:cNvPr>
          <p:cNvSpPr/>
          <p:nvPr/>
        </p:nvSpPr>
        <p:spPr>
          <a:xfrm>
            <a:off x="1600200" y="3009900"/>
            <a:ext cx="5943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63BD257-7E40-A09B-D3B8-B9E938E75E17}"/>
              </a:ext>
            </a:extLst>
          </p:cNvPr>
          <p:cNvSpPr/>
          <p:nvPr/>
        </p:nvSpPr>
        <p:spPr>
          <a:xfrm>
            <a:off x="9296400" y="4710977"/>
            <a:ext cx="23622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0D2D6A0-0930-1F58-B7A4-9FD760255D71}"/>
              </a:ext>
            </a:extLst>
          </p:cNvPr>
          <p:cNvSpPr/>
          <p:nvPr/>
        </p:nvSpPr>
        <p:spPr>
          <a:xfrm>
            <a:off x="1600200" y="6438016"/>
            <a:ext cx="33528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276D9D-4A5D-4D81-D771-A73C194F203C}"/>
              </a:ext>
            </a:extLst>
          </p:cNvPr>
          <p:cNvSpPr/>
          <p:nvPr/>
        </p:nvSpPr>
        <p:spPr>
          <a:xfrm>
            <a:off x="931488" y="2019300"/>
            <a:ext cx="17765106" cy="7620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ㅍㅂ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ㅈㅎㅇ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ㅂㅎ</a:t>
            </a:r>
            <a:r>
              <a:rPr lang="en-US" altLang="ko-KR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(GSR)</a:t>
            </a: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                                                  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ㅇㅇ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ㅂㅊ</a:t>
            </a:r>
            <a:endParaRPr lang="en-US" altLang="ko-KR" sz="490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indent="-685800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  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ㅂㅅㅌ</a:t>
            </a: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ㅋㅂㅌ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16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232FD-CF22-6BDE-DB33-BB071BB81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65C14FB-3374-32E0-AD24-8CA8035AEF85}"/>
              </a:ext>
            </a:extLst>
          </p:cNvPr>
          <p:cNvSpPr txBox="1"/>
          <p:nvPr/>
        </p:nvSpPr>
        <p:spPr>
          <a:xfrm>
            <a:off x="9525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B9256B-6A5C-46ED-748E-16AC9D1C6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FC4B761-C8CC-1AD6-D841-01DBD5A9FE95}"/>
              </a:ext>
            </a:extLst>
          </p:cNvPr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F873B192-01AB-74DE-976E-88028E39D9EF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1600C1D9-F5F3-33EC-18E6-6F7E989BFBB0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A2461A3C-4095-1B5C-D727-19201B0283D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D6463D2B-C41F-6C70-B0AC-0E9E342B277E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b="0" i="0" u="none" strike="noStrike" spc="-5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긱일백</a:t>
            </a:r>
            <a:r>
              <a:rPr lang="ko-KR" altLang="en-US" sz="8100" b="0" i="0" u="none" strike="noStrike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타임</a:t>
            </a:r>
            <a:endParaRPr lang="ko-KR" altLang="ko-Kore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52776DA-D1EA-3FBE-40E4-0335007E17E1}"/>
              </a:ext>
            </a:extLst>
          </p:cNvPr>
          <p:cNvSpPr txBox="1"/>
          <p:nvPr/>
        </p:nvSpPr>
        <p:spPr>
          <a:xfrm>
            <a:off x="1104900" y="29845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-</a:t>
            </a:r>
            <a:r>
              <a:rPr lang="ko-KR" altLang="en-US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뽑은 번호에 따라서 상품을 확인해주세요</a:t>
            </a:r>
            <a:r>
              <a:rPr lang="en-US" altLang="ko-KR" sz="4900" b="0" i="0" u="none" strike="noStrike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!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7260143-AE98-D8D9-53EB-8082E3CF4D5F}"/>
              </a:ext>
            </a:extLst>
          </p:cNvPr>
          <p:cNvSpPr txBox="1"/>
          <p:nvPr/>
        </p:nvSpPr>
        <p:spPr>
          <a:xfrm>
            <a:off x="952500" y="4001655"/>
            <a:ext cx="17189450" cy="33516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116199"/>
              </a:lnSpc>
              <a:buClr>
                <a:srgbClr val="000000"/>
              </a:buClr>
              <a:buFont typeface="Arial"/>
              <a:buChar char="●"/>
            </a:pPr>
            <a:endParaRPr lang="en-US" altLang="ko-KR" sz="36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A3854923-E381-A64A-D806-77F0D8FF4BBB}"/>
              </a:ext>
            </a:extLst>
          </p:cNvPr>
          <p:cNvSpPr txBox="1"/>
          <p:nvPr/>
        </p:nvSpPr>
        <p:spPr>
          <a:xfrm>
            <a:off x="2159000" y="4001655"/>
            <a:ext cx="16510000" cy="555744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0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꽝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1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긱블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스티커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2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디지털 노트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3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긱블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엽서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4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ko-KR" altLang="en-US" sz="4900" dirty="0" err="1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수드래곤님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싸인 노트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5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비공개 키트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6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</a:t>
            </a:r>
            <a:r>
              <a:rPr lang="en-US" altLang="ko-KR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:</a:t>
            </a:r>
            <a:r>
              <a:rPr lang="ko-KR" altLang="en-US" sz="49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브레이크 키트</a:t>
            </a: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94173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070D57-B697-3ACE-4DEA-40B7B58727F9}"/>
              </a:ext>
            </a:extLst>
          </p:cNvPr>
          <p:cNvSpPr/>
          <p:nvPr/>
        </p:nvSpPr>
        <p:spPr>
          <a:xfrm>
            <a:off x="8106" y="4349750"/>
            <a:ext cx="18279894" cy="1587500"/>
          </a:xfrm>
          <a:prstGeom prst="rect">
            <a:avLst/>
          </a:prstGeom>
          <a:solidFill>
            <a:srgbClr val="0AE4AF"/>
          </a:solidFill>
          <a:ln>
            <a:solidFill>
              <a:srgbClr val="0AE4A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11" name="TextBox 5">
            <a:extLst>
              <a:ext uri="{FF2B5EF4-FFF2-40B4-BE49-F238E27FC236}">
                <a16:creationId xmlns:a16="http://schemas.microsoft.com/office/drawing/2014/main" id="{4B7AC5D3-177C-A28D-35C3-056BA0B94315}"/>
              </a:ext>
            </a:extLst>
          </p:cNvPr>
          <p:cNvSpPr txBox="1"/>
          <p:nvPr/>
        </p:nvSpPr>
        <p:spPr>
          <a:xfrm>
            <a:off x="3346720" y="4522416"/>
            <a:ext cx="1159456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6240"/>
              </a:lnSpc>
            </a:pPr>
            <a:endParaRPr lang="en-US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FD4F88F2-EE66-7FDB-6284-8B021877172E}"/>
              </a:ext>
            </a:extLst>
          </p:cNvPr>
          <p:cNvSpPr txBox="1"/>
          <p:nvPr/>
        </p:nvSpPr>
        <p:spPr>
          <a:xfrm>
            <a:off x="6419850" y="4537967"/>
            <a:ext cx="54483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6240"/>
              </a:lnSpc>
            </a:pPr>
            <a:r>
              <a:rPr lang="ko-KR" altLang="en-US" sz="8100" b="1" i="0" u="none" strike="noStrike" spc="-500" dirty="0">
                <a:solidFill>
                  <a:srgbClr val="00000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감사합니다</a:t>
            </a:r>
            <a:endParaRPr lang="en-US" sz="8100" b="1" i="0" u="none" strike="noStrike" spc="-500" dirty="0">
              <a:solidFill>
                <a:srgbClr val="000000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832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D5A078-AD6E-EB67-D5A0-443817C9C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D0FEAA8-0440-7094-CDAB-1CDB3EFD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0B95DE22-280C-83C0-99D3-CF36564215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sp>
        <p:nvSpPr>
          <p:cNvPr id="14" name="TextBox 14">
            <a:extLst>
              <a:ext uri="{FF2B5EF4-FFF2-40B4-BE49-F238E27FC236}">
                <a16:creationId xmlns:a16="http://schemas.microsoft.com/office/drawing/2014/main" id="{2F6C9E09-C034-5C17-4ECA-83759B6E7E71}"/>
              </a:ext>
            </a:extLst>
          </p:cNvPr>
          <p:cNvSpPr txBox="1"/>
          <p:nvPr/>
        </p:nvSpPr>
        <p:spPr>
          <a:xfrm>
            <a:off x="1689100" y="4425950"/>
            <a:ext cx="14922500" cy="1435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endParaRPr lang="ko-KR" sz="8100" b="0" i="0" u="none" strike="noStrike" spc="-500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3" name="그림 2" descr="가전용품, 가전, 철, 사람이(가) 표시된 사진&#10;&#10;자동 생성된 설명">
            <a:extLst>
              <a:ext uri="{FF2B5EF4-FFF2-40B4-BE49-F238E27FC236}">
                <a16:creationId xmlns:a16="http://schemas.microsoft.com/office/drawing/2014/main" id="{6F559655-D895-3DD6-4B07-9687F6607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356" y="2683377"/>
            <a:ext cx="5375645" cy="4874526"/>
          </a:xfrm>
          <a:prstGeom prst="rect">
            <a:avLst/>
          </a:prstGeom>
        </p:spPr>
      </p:pic>
      <p:pic>
        <p:nvPicPr>
          <p:cNvPr id="6" name="그림 5" descr="사람, 의류, 컴퓨터, 노트북이(가) 표시된 사진&#10;&#10;자동 생성된 설명">
            <a:extLst>
              <a:ext uri="{FF2B5EF4-FFF2-40B4-BE49-F238E27FC236}">
                <a16:creationId xmlns:a16="http://schemas.microsoft.com/office/drawing/2014/main" id="{5DEDC5D4-8BCD-83C8-A5E5-86A022D198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091" y="1591371"/>
            <a:ext cx="5157825" cy="2962264"/>
          </a:xfrm>
          <a:prstGeom prst="rect">
            <a:avLst/>
          </a:prstGeom>
        </p:spPr>
      </p:pic>
      <p:pic>
        <p:nvPicPr>
          <p:cNvPr id="9" name="그림 8" descr="사람, 의류, 실내, 일이(가) 표시된 사진&#10;&#10;자동 생성된 설명">
            <a:extLst>
              <a:ext uri="{FF2B5EF4-FFF2-40B4-BE49-F238E27FC236}">
                <a16:creationId xmlns:a16="http://schemas.microsoft.com/office/drawing/2014/main" id="{165CBCB6-0DB5-79CE-E30E-94523BB338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012" y="5143500"/>
            <a:ext cx="58420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77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F355D2-6A00-88AD-3602-258DCE82D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4C7637F3-4361-6EA8-4C18-0D52F718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6369BF8-D112-4C87-F9AA-4682AAE18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22700" y="723900"/>
            <a:ext cx="1231900" cy="1231900"/>
          </a:xfrm>
          <a:prstGeom prst="rect">
            <a:avLst/>
          </a:prstGeom>
        </p:spPr>
      </p:pic>
      <p:pic>
        <p:nvPicPr>
          <p:cNvPr id="3" name="그림 2" descr="전자제품, 텍스트, 실내, 테이프이(가) 표시된 사진&#10;&#10;AI가 생성한 콘텐츠는 부정확할 수 있습니다.">
            <a:hlinkClick r:id="rId5"/>
            <a:extLst>
              <a:ext uri="{FF2B5EF4-FFF2-40B4-BE49-F238E27FC236}">
                <a16:creationId xmlns:a16="http://schemas.microsoft.com/office/drawing/2014/main" id="{251A9A43-0503-6464-14E2-561CA96C4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638300"/>
            <a:ext cx="14008100" cy="77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27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E4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076700" y="508000"/>
            <a:ext cx="10134600" cy="203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2050"/>
              </a:lnSpc>
            </a:pPr>
            <a:r>
              <a:rPr lang="ko-KR" sz="11400" b="0" i="0" u="none" strike="noStrike" spc="-200" dirty="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70088" y="4730420"/>
            <a:ext cx="3492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ko-KR" altLang="en-US" sz="3000" b="0" i="0" u="none" strike="noStrike" spc="-200" dirty="0">
                <a:solidFill>
                  <a:srgbClr val="000000">
                    <a:alpha val="52157"/>
                  </a:srgb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거짓말탐지기에 대한 지식</a:t>
            </a:r>
            <a:endParaRPr lang="ko-KR" sz="3000" b="0" i="0" u="none" strike="noStrike" spc="-200" dirty="0">
              <a:solidFill>
                <a:srgbClr val="000000">
                  <a:alpha val="52157"/>
                </a:srgb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2852400" y="4711790"/>
            <a:ext cx="502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ko-KR" altLang="en-US" sz="3000" spc="-200" dirty="0">
                <a:solidFill>
                  <a:srgbClr val="000000">
                    <a:alpha val="52157"/>
                  </a:srgb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조립 실습</a:t>
            </a:r>
            <a:endParaRPr lang="en-US" altLang="ko-KR" sz="3000" b="0" i="0" u="none" strike="noStrike" spc="-200" dirty="0">
              <a:solidFill>
                <a:srgbClr val="000000">
                  <a:alpha val="52157"/>
                </a:srgb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99301" y="4686300"/>
            <a:ext cx="5016499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4420"/>
              </a:lnSpc>
            </a:pPr>
            <a:r>
              <a:rPr lang="ko-KR" altLang="en-US" sz="3000" b="0" i="0" u="none" strike="noStrike" spc="-200" dirty="0">
                <a:solidFill>
                  <a:srgbClr val="000000">
                    <a:alpha val="45882"/>
                  </a:srgb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  재료 탐색   및  주의사항</a:t>
            </a:r>
            <a:endParaRPr lang="en-US" altLang="ko-KR" sz="3000" b="0" i="0" u="none" strike="noStrike" spc="-200" dirty="0">
              <a:solidFill>
                <a:srgbClr val="000000">
                  <a:alpha val="45882"/>
                </a:srgb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150100" y="8521700"/>
            <a:ext cx="3822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4420"/>
              </a:lnSpc>
            </a:pPr>
            <a:endParaRPr lang="ko-KR" sz="2000" b="0" i="0" u="none" strike="noStrike" spc="-200" dirty="0">
              <a:solidFill>
                <a:srgbClr val="000000">
                  <a:alpha val="45882"/>
                </a:srgb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2870200"/>
            <a:ext cx="838200" cy="838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7400" y="596900"/>
            <a:ext cx="167259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49300" y="2908300"/>
            <a:ext cx="167259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787400" y="6375400"/>
            <a:ext cx="167259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2857500" y="6273800"/>
            <a:ext cx="6565900" cy="12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864600" y="6172200"/>
            <a:ext cx="6565900" cy="1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2870200"/>
            <a:ext cx="838200" cy="8382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549400" y="3619500"/>
            <a:ext cx="104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01821" y="7133664"/>
            <a:ext cx="104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</a:t>
            </a:r>
            <a:r>
              <a:rPr lang="en-US" altLang="ko-KR" sz="5300" b="0" i="0" u="none" strike="noStrike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5</a:t>
            </a:r>
            <a:endParaRPr lang="en-US" sz="5300" b="0" i="0" u="none" strike="noStrike" dirty="0">
              <a:solidFill>
                <a:srgbClr val="000000"/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B201D8E4-C360-D512-FCFB-71D947A0AB47}"/>
              </a:ext>
            </a:extLst>
          </p:cNvPr>
          <p:cNvSpPr txBox="1"/>
          <p:nvPr/>
        </p:nvSpPr>
        <p:spPr>
          <a:xfrm>
            <a:off x="12852400" y="3568701"/>
            <a:ext cx="104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03</a:t>
            </a:r>
          </a:p>
        </p:txBody>
      </p:sp>
      <p:pic>
        <p:nvPicPr>
          <p:cNvPr id="32" name="Picture 21">
            <a:extLst>
              <a:ext uri="{FF2B5EF4-FFF2-40B4-BE49-F238E27FC236}">
                <a16:creationId xmlns:a16="http://schemas.microsoft.com/office/drawing/2014/main" id="{DB3F369F-7247-E706-87DB-020E079A1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6732" y="2962073"/>
            <a:ext cx="838200" cy="838200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0E82126F-223A-41DB-6F54-3975D16219DA}"/>
              </a:ext>
            </a:extLst>
          </p:cNvPr>
          <p:cNvSpPr txBox="1"/>
          <p:nvPr/>
        </p:nvSpPr>
        <p:spPr>
          <a:xfrm>
            <a:off x="1549400" y="8112760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ko-KR" altLang="en-US" sz="3000" spc="-200" dirty="0">
                <a:solidFill>
                  <a:srgbClr val="000000">
                    <a:alpha val="52157"/>
                  </a:srgb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작품 시연</a:t>
            </a:r>
            <a:endParaRPr lang="ko-KR" altLang="ko-KR" sz="3000" b="0" i="0" u="none" strike="noStrike" spc="-200" dirty="0">
              <a:solidFill>
                <a:srgbClr val="000000">
                  <a:alpha val="52157"/>
                </a:srgb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22" name="Picture 13">
            <a:extLst>
              <a:ext uri="{FF2B5EF4-FFF2-40B4-BE49-F238E27FC236}">
                <a16:creationId xmlns:a16="http://schemas.microsoft.com/office/drawing/2014/main" id="{D93D6AE7-8C46-7FC8-85E0-213D0BF1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700" y="6347460"/>
            <a:ext cx="838200" cy="838200"/>
          </a:xfrm>
          <a:prstGeom prst="rect">
            <a:avLst/>
          </a:prstGeom>
        </p:spPr>
      </p:pic>
      <p:sp>
        <p:nvSpPr>
          <p:cNvPr id="27" name="TextBox 23">
            <a:extLst>
              <a:ext uri="{FF2B5EF4-FFF2-40B4-BE49-F238E27FC236}">
                <a16:creationId xmlns:a16="http://schemas.microsoft.com/office/drawing/2014/main" id="{31849AF5-FA3E-4F2C-D93C-6D7751F44FAB}"/>
              </a:ext>
            </a:extLst>
          </p:cNvPr>
          <p:cNvSpPr txBox="1"/>
          <p:nvPr/>
        </p:nvSpPr>
        <p:spPr>
          <a:xfrm>
            <a:off x="1549400" y="7096760"/>
            <a:ext cx="104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04</a:t>
            </a: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C074987F-5082-E8A5-8661-23E1D6DC0C59}"/>
              </a:ext>
            </a:extLst>
          </p:cNvPr>
          <p:cNvSpPr txBox="1"/>
          <p:nvPr/>
        </p:nvSpPr>
        <p:spPr>
          <a:xfrm>
            <a:off x="7282505" y="3771900"/>
            <a:ext cx="104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5300" b="0" i="0" u="none" strike="noStrike" dirty="0">
                <a:solidFill>
                  <a:srgbClr val="000000"/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02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F5FDC929-CCFA-720A-362F-C3C49EFE7BB4}"/>
              </a:ext>
            </a:extLst>
          </p:cNvPr>
          <p:cNvSpPr txBox="1"/>
          <p:nvPr/>
        </p:nvSpPr>
        <p:spPr>
          <a:xfrm>
            <a:off x="7152332" y="8103798"/>
            <a:ext cx="3632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4420"/>
              </a:lnSpc>
            </a:pPr>
            <a:r>
              <a:rPr lang="ko-KR" altLang="en-US" sz="3000" b="0" i="0" u="none" strike="noStrike" spc="-200" dirty="0">
                <a:solidFill>
                  <a:srgbClr val="000000">
                    <a:alpha val="52157"/>
                  </a:srgbClr>
                </a:solidFill>
                <a:latin typeface="Pretendard Black" panose="02000A03000000020004" pitchFamily="50" charset="-127"/>
                <a:ea typeface="Pretendard Black" panose="02000A03000000020004" pitchFamily="50" charset="-127"/>
                <a:cs typeface="Pretendard Black" panose="02000A03000000020004" pitchFamily="50" charset="-127"/>
              </a:rPr>
              <a:t>  마무리</a:t>
            </a:r>
            <a:endParaRPr lang="ko-KR" altLang="ko-KR" sz="3000" b="0" i="0" u="none" strike="noStrike" spc="-200" dirty="0">
              <a:solidFill>
                <a:srgbClr val="000000">
                  <a:alpha val="52157"/>
                </a:srgbClr>
              </a:solidFill>
              <a:latin typeface="Pretendard Black" panose="02000A03000000020004" pitchFamily="50" charset="-127"/>
              <a:ea typeface="Pretendard Black" panose="02000A03000000020004" pitchFamily="50" charset="-127"/>
              <a:cs typeface="Pretendard Black" panose="02000A03000000020004" pitchFamily="50" charset="-127"/>
            </a:endParaRP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F11E469B-B3DE-682E-B0CB-8FD100A37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6600" y="6381750"/>
            <a:ext cx="838200" cy="838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3163" y="2750599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endParaRPr lang="ko-KR" sz="4900" b="0" i="0" u="none" strike="noStrike" dirty="0">
              <a:solidFill>
                <a:srgbClr val="000000"/>
              </a:solidFill>
              <a:ea typeface="Pretendard Extra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9588500"/>
            <a:ext cx="1511300" cy="3175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19100" y="1358900"/>
            <a:ext cx="9779000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과학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 </a:t>
            </a:r>
            <a:r>
              <a:rPr lang="ko-KR" sz="8100" b="0" i="0" u="none" strike="noStrike" spc="-500">
                <a:solidFill>
                  <a:srgbClr val="000000"/>
                </a:solidFill>
                <a:ea typeface="Pretendard ExtraBold"/>
              </a:rPr>
              <a:t>커뮤니케이터란</a:t>
            </a:r>
            <a:r>
              <a:rPr lang="en-US" sz="8100" b="0" i="0" u="none" strike="noStrike" spc="-500">
                <a:solidFill>
                  <a:srgbClr val="000000"/>
                </a:solidFill>
                <a:latin typeface="Pretendard ExtraBold"/>
              </a:rPr>
              <a:t>?</a:t>
            </a: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917259ED-F578-7C45-6778-2689D0673457}"/>
              </a:ext>
            </a:extLst>
          </p:cNvPr>
          <p:cNvSpPr txBox="1"/>
          <p:nvPr/>
        </p:nvSpPr>
        <p:spPr>
          <a:xfrm>
            <a:off x="13025461" y="9710524"/>
            <a:ext cx="5105400" cy="342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5449"/>
              </a:lnSpc>
            </a:pPr>
            <a:r>
              <a:rPr lang="en-US" sz="3400" b="0" i="0" u="none" strike="noStrike" spc="-200" dirty="0">
                <a:solidFill>
                  <a:srgbClr val="0AE4AF"/>
                </a:solidFill>
                <a:latin typeface="Pretendard ExtraBold"/>
              </a:rPr>
              <a:t>Maker Educati</a:t>
            </a:r>
            <a:r>
              <a:rPr lang="en-US" sz="3400" spc="-200" dirty="0">
                <a:solidFill>
                  <a:srgbClr val="0AE4AF"/>
                </a:solidFill>
                <a:latin typeface="Pretendard ExtraBold"/>
              </a:rPr>
              <a:t>on</a:t>
            </a:r>
            <a:endParaRPr lang="en-US" sz="3400" b="0" i="0" u="none" strike="noStrike" spc="-200" dirty="0">
              <a:solidFill>
                <a:srgbClr val="0AE4AF"/>
              </a:solidFill>
              <a:latin typeface="Pretendard ExtraBold"/>
            </a:endParaRPr>
          </a:p>
        </p:txBody>
      </p:sp>
      <p:sp>
        <p:nvSpPr>
          <p:cNvPr id="3" name="Google Shape;107;p26">
            <a:extLst>
              <a:ext uri="{FF2B5EF4-FFF2-40B4-BE49-F238E27FC236}">
                <a16:creationId xmlns:a16="http://schemas.microsoft.com/office/drawing/2014/main" id="{45B9B28F-0ADF-CED5-4DC6-07B150DA8306}"/>
              </a:ext>
            </a:extLst>
          </p:cNvPr>
          <p:cNvSpPr/>
          <p:nvPr/>
        </p:nvSpPr>
        <p:spPr>
          <a:xfrm>
            <a:off x="0" y="0"/>
            <a:ext cx="18288000" cy="2544000"/>
          </a:xfrm>
          <a:prstGeom prst="rect">
            <a:avLst/>
          </a:prstGeom>
          <a:solidFill>
            <a:srgbClr val="0AE4AF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endParaRPr sz="3600"/>
          </a:p>
        </p:txBody>
      </p:sp>
      <p:pic>
        <p:nvPicPr>
          <p:cNvPr id="9" name="Google Shape;108;p26">
            <a:extLst>
              <a:ext uri="{FF2B5EF4-FFF2-40B4-BE49-F238E27FC236}">
                <a16:creationId xmlns:a16="http://schemas.microsoft.com/office/drawing/2014/main" id="{735D45AD-B391-5A7C-2623-B0D7CCCF55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9093"/>
          <a:stretch/>
        </p:blipFill>
        <p:spPr>
          <a:xfrm>
            <a:off x="0" y="188650"/>
            <a:ext cx="2015400" cy="23553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B48EE8C2-AF3D-11E7-852A-0D2C0AB97C41}"/>
              </a:ext>
            </a:extLst>
          </p:cNvPr>
          <p:cNvSpPr txBox="1"/>
          <p:nvPr/>
        </p:nvSpPr>
        <p:spPr>
          <a:xfrm>
            <a:off x="2516326" y="985299"/>
            <a:ext cx="14019074" cy="1435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06240"/>
              </a:lnSpc>
            </a:pPr>
            <a:r>
              <a:rPr lang="ko-KR" altLang="en-US" sz="8100" spc="-500" dirty="0">
                <a:solidFill>
                  <a:srgbClr val="00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거짓말 탐지기의 원리</a:t>
            </a:r>
            <a:endParaRPr lang="ko-KR" sz="8100" b="0" i="0" u="none" strike="noStrike" spc="-5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9D6D98EF-7919-3D55-78C0-C8F08C8FDF31}"/>
              </a:ext>
            </a:extLst>
          </p:cNvPr>
          <p:cNvSpPr txBox="1"/>
          <p:nvPr/>
        </p:nvSpPr>
        <p:spPr>
          <a:xfrm>
            <a:off x="1104900" y="3429000"/>
            <a:ext cx="15646400" cy="613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피부 저항의 변화</a:t>
            </a:r>
            <a:r>
              <a:rPr lang="en-US" altLang="ko-KR" sz="4900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(GSR)</a:t>
            </a: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b="0" i="0" u="none" strike="noStrike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b="0" i="0" u="none" strike="noStrike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옴의 법칙</a:t>
            </a:r>
            <a:endParaRPr lang="en-US" altLang="ko-KR" sz="4900" b="0" i="0" u="none" strike="noStrike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endParaRPr lang="en-US" altLang="ko-KR" sz="4900" dirty="0">
              <a:solidFill>
                <a:srgbClr val="00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  <a:p>
            <a:pPr marL="685800" lvl="0" indent="-685800" algn="l">
              <a:lnSpc>
                <a:spcPct val="116199"/>
              </a:lnSpc>
              <a:buFontTx/>
              <a:buChar char="-"/>
            </a:pPr>
            <a:r>
              <a:rPr lang="ko-KR" altLang="en-US" sz="4900" b="0" i="0" u="none" strike="noStrike" dirty="0" err="1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부스트</a:t>
            </a:r>
            <a:r>
              <a:rPr lang="ko-KR" altLang="en-US" sz="4900" b="0" i="0" u="none" strike="noStrike" dirty="0">
                <a:solidFill>
                  <a:srgbClr val="FF0000"/>
                </a:solidFill>
                <a:latin typeface="Pretendard ExtraBold" panose="02000903000000020004" pitchFamily="50" charset="-127"/>
                <a:ea typeface="Pretendard ExtraBold" panose="02000903000000020004" pitchFamily="50" charset="-127"/>
                <a:cs typeface="Pretendard ExtraBold" panose="02000903000000020004" pitchFamily="50" charset="-127"/>
              </a:rPr>
              <a:t> 컨버터</a:t>
            </a:r>
            <a:endParaRPr lang="en-US" altLang="ko-KR" sz="4900" b="0" i="0" u="none" strike="noStrike" dirty="0">
              <a:solidFill>
                <a:srgbClr val="FF0000"/>
              </a:solidFill>
              <a:latin typeface="Pretendard ExtraBold" panose="02000903000000020004" pitchFamily="50" charset="-127"/>
              <a:ea typeface="Pretendard ExtraBold" panose="02000903000000020004" pitchFamily="50" charset="-127"/>
              <a:cs typeface="Pretendard ExtraBold" panose="02000903000000020004" pitchFamily="50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webextensions/_rels/webextension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webextensions/_rels/webextension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8.png"/></Relationships>
</file>

<file path=ppt/webextensions/webextension1.xml><?xml version="1.0" encoding="utf-8"?>
<we:webextension xmlns:we="http://schemas.microsoft.com/office/webextensions/webextension/2010/11" id="{8AA4BB62-8C14-B945-A265-EB1690AC9185}">
  <we:reference id="wa200001661" version="3.1.2.0" store="ko-KR" storeType="OMEX"/>
  <we:alternateReferences>
    <we:reference id="WA200001661" version="3.1.2.0" store="" storeType="OMEX"/>
  </we:alternateReferences>
  <we:properties>
    <we:property name="breaktime.flosim.com_fontColour" value="null"/>
    <we:property name="breaktime.flosim.com_startMinutes" value="25"/>
    <we:property name="breaktime.flosim.com_time" value="0"/>
    <we:property name="breaktime.flosim.com_type" value="&quot;Starting in&quot;"/>
    <we:property name="time" value="1500"/>
    <we:property name="type" value="&quot;Starting in&quot;"/>
  </we:properties>
  <we:bindings/>
  <we:snapshot xmlns:r="http://schemas.openxmlformats.org/officeDocument/2006/relationships" r:embed="rId1"/>
</we:webextension>
</file>

<file path=ppt/webextensions/webextension2.xml><?xml version="1.0" encoding="utf-8"?>
<we:webextension xmlns:we="http://schemas.microsoft.com/office/webextensions/webextension/2010/11" id="{8AA4BB62-8C14-B945-A265-EB1690AC9185}">
  <we:reference id="wa200001661" version="3.1.2.0" store="ko-KR" storeType="OMEX"/>
  <we:alternateReferences>
    <we:reference id="WA200001661" version="3.1.2.0" store="" storeType="OMEX"/>
  </we:alternateReferences>
  <we:properties>
    <we:property name="breaktime.flosim.com_fontColour" value="null"/>
    <we:property name="breaktime.flosim.com_startMinutes" value="35"/>
    <we:property name="breaktime.flosim.com_time" value="2100"/>
    <we:property name="breaktime.flosim.com_type" value="&quot;Starting in&quot;"/>
    <we:property name="time" value="2100"/>
    <we:property name="type" value="&quot;Starting in&quot;"/>
  </we:properties>
  <we:bindings/>
  <we:snapshot xmlns:r="http://schemas.openxmlformats.org/officeDocument/2006/relationships" r:embed="rId1"/>
</we:webextension>
</file>

<file path=ppt/webextensions/webextension3.xml><?xml version="1.0" encoding="utf-8"?>
<we:webextension xmlns:we="http://schemas.microsoft.com/office/webextensions/webextension/2010/11" id="{8AA4BB62-8C14-B945-A265-EB1690AC9185}">
  <we:reference id="wa200001661" version="3.1.2.0" store="ko-KR" storeType="OMEX"/>
  <we:alternateReferences>
    <we:reference id="WA200001661" version="3.1.2.0" store="" storeType="OMEX"/>
  </we:alternateReferences>
  <we:properties>
    <we:property name="breaktime.flosim.com_fontColour" value="null"/>
    <we:property name="breaktime.flosim.com_startMinutes" value="10"/>
    <we:property name="breaktime.flosim.com_time" value="600"/>
    <we:property name="breaktime.flosim.com_type" value="&quot;Starting in&quot;"/>
    <we:property name="time" value="600"/>
    <we:property name="type" value="&quot;Starting in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52189</TotalTime>
  <Words>2956</Words>
  <Application>Microsoft Macintosh PowerPoint</Application>
  <PresentationFormat>사용자 지정</PresentationFormat>
  <Paragraphs>666</Paragraphs>
  <Slides>58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72" baseType="lpstr">
      <vt:lpstr>Pretendard ExtraBold</vt:lpstr>
      <vt:lpstr>MJXc-TeX-main-R</vt:lpstr>
      <vt:lpstr>Menlo</vt:lpstr>
      <vt:lpstr>Arial</vt:lpstr>
      <vt:lpstr>Apple SD Gothic Neo</vt:lpstr>
      <vt:lpstr>Symbol</vt:lpstr>
      <vt:lpstr>Pretendard Black</vt:lpstr>
      <vt:lpstr>Pretendard Light</vt:lpstr>
      <vt:lpstr>Pretendard</vt:lpstr>
      <vt:lpstr>Wingdings</vt:lpstr>
      <vt:lpstr>Calibri</vt:lpstr>
      <vt:lpstr>Helvetica Neue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rladu</dc:creator>
  <cp:lastModifiedBy>인사총무</cp:lastModifiedBy>
  <cp:revision>40</cp:revision>
  <cp:lastPrinted>2025-01-08T06:20:24Z</cp:lastPrinted>
  <dcterms:created xsi:type="dcterms:W3CDTF">2006-08-16T00:00:00Z</dcterms:created>
  <dcterms:modified xsi:type="dcterms:W3CDTF">2025-03-04T08:35:17Z</dcterms:modified>
</cp:coreProperties>
</file>